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fab67614d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fab67614d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003d5653e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003d5653e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fab67614d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efab67614d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fab67614d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efab67614d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-78" y="-6350"/>
            <a:ext cx="9144178" cy="5149935"/>
            <a:chOff x="-104" y="-8467"/>
            <a:chExt cx="12192237" cy="6866580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Google Shape;26;p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71764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176D">
                <a:alpha val="49803"/>
              </a:srgb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4176D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0F49">
                <a:alpha val="80000"/>
              </a:srgb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rgbClr val="780F49">
                <a:alpha val="65882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-104" y="54"/>
              <a:ext cx="842700" cy="5666100"/>
            </a:xfrm>
            <a:prstGeom prst="triangle">
              <a:avLst>
                <a:gd fmla="val 100000" name="adj"/>
              </a:avLst>
            </a:prstGeom>
            <a:solidFill>
              <a:srgbClr val="B4176D">
                <a:alpha val="69803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4100"/>
              <a:buFont typeface="Trebuchet MS"/>
              <a:buNone/>
              <a:defRPr sz="4100">
                <a:solidFill>
                  <a:srgbClr val="B4176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r">
              <a:spcBef>
                <a:spcPts val="800"/>
              </a:spcBef>
              <a:spcAft>
                <a:spcPts val="0"/>
              </a:spcAft>
              <a:buSzPts val="110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" name="Google Shape;37;p2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2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type="title"/>
          </p:nvPr>
        </p:nvSpPr>
        <p:spPr>
          <a:xfrm>
            <a:off x="508001" y="457200"/>
            <a:ext cx="64476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508001" y="3352800"/>
            <a:ext cx="6447600" cy="11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>
            <a:off x="698500" y="457200"/>
            <a:ext cx="60705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" type="body"/>
          </p:nvPr>
        </p:nvSpPr>
        <p:spPr>
          <a:xfrm>
            <a:off x="1024604" y="2724150"/>
            <a:ext cx="54183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800"/>
              <a:buFont typeface="Trebuchet MS"/>
              <a:buNone/>
              <a:defRPr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2" type="body"/>
          </p:nvPr>
        </p:nvSpPr>
        <p:spPr>
          <a:xfrm>
            <a:off x="508001" y="3352800"/>
            <a:ext cx="6447600" cy="11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12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406403" y="59278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/>
          </a:p>
        </p:txBody>
      </p:sp>
      <p:sp>
        <p:nvSpPr>
          <p:cNvPr id="104" name="Google Shape;104;p12"/>
          <p:cNvSpPr txBox="1"/>
          <p:nvPr/>
        </p:nvSpPr>
        <p:spPr>
          <a:xfrm>
            <a:off x="6669758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>
            <a:off x="508001" y="1448991"/>
            <a:ext cx="6447600" cy="1946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 citazione">
  <p:cSld name="Scheda nome citazion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type="title"/>
          </p:nvPr>
        </p:nvSpPr>
        <p:spPr>
          <a:xfrm>
            <a:off x="698500" y="457200"/>
            <a:ext cx="60705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14"/>
          <p:cNvSpPr txBox="1"/>
          <p:nvPr>
            <p:ph idx="1" type="body"/>
          </p:nvPr>
        </p:nvSpPr>
        <p:spPr>
          <a:xfrm>
            <a:off x="507999" y="3009900"/>
            <a:ext cx="64476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800"/>
              <a:buFont typeface="Trebuchet MS"/>
              <a:buNone/>
              <a:defRPr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2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14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14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14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406403" y="59278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/>
          </a:p>
        </p:txBody>
      </p:sp>
      <p:sp>
        <p:nvSpPr>
          <p:cNvPr id="119" name="Google Shape;119;p14"/>
          <p:cNvSpPr txBox="1"/>
          <p:nvPr/>
        </p:nvSpPr>
        <p:spPr>
          <a:xfrm>
            <a:off x="6669758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o o falso">
  <p:cSld name="Vero o falso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type="title"/>
          </p:nvPr>
        </p:nvSpPr>
        <p:spPr>
          <a:xfrm>
            <a:off x="514349" y="457200"/>
            <a:ext cx="64413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15"/>
          <p:cNvSpPr txBox="1"/>
          <p:nvPr>
            <p:ph idx="1" type="body"/>
          </p:nvPr>
        </p:nvSpPr>
        <p:spPr>
          <a:xfrm>
            <a:off x="507999" y="3009900"/>
            <a:ext cx="64476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800"/>
              <a:buFont typeface="Trebuchet MS"/>
              <a:buNone/>
              <a:defRPr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23" name="Google Shape;123;p15"/>
          <p:cNvSpPr txBox="1"/>
          <p:nvPr>
            <p:ph idx="2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15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15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15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16"/>
          <p:cNvSpPr txBox="1"/>
          <p:nvPr>
            <p:ph idx="1" type="body"/>
          </p:nvPr>
        </p:nvSpPr>
        <p:spPr>
          <a:xfrm rot="5400000">
            <a:off x="2276402" y="-148058"/>
            <a:ext cx="2910600" cy="6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16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16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type="title"/>
          </p:nvPr>
        </p:nvSpPr>
        <p:spPr>
          <a:xfrm rot="5400000">
            <a:off x="4495662" y="1937249"/>
            <a:ext cx="39387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" type="body"/>
          </p:nvPr>
        </p:nvSpPr>
        <p:spPr>
          <a:xfrm rot="5400000">
            <a:off x="1186264" y="-220950"/>
            <a:ext cx="3938700" cy="52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17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" name="Google Shape;41;p3"/>
          <p:cNvSpPr txBox="1"/>
          <p:nvPr>
            <p:ph idx="1" type="body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42" name="Google Shape;42;p3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p3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Google Shape;44;p3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/>
          <p:nvPr>
            <p:ph type="title"/>
          </p:nvPr>
        </p:nvSpPr>
        <p:spPr>
          <a:xfrm>
            <a:off x="508001" y="2025650"/>
            <a:ext cx="64476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000"/>
              <a:buFont typeface="Trebuchet MS"/>
              <a:buNone/>
              <a:defRPr b="0" sz="3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" type="body"/>
          </p:nvPr>
        </p:nvSpPr>
        <p:spPr>
          <a:xfrm>
            <a:off x="508001" y="3395586"/>
            <a:ext cx="64476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4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508000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3817477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27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1" type="body"/>
          </p:nvPr>
        </p:nvSpPr>
        <p:spPr>
          <a:xfrm>
            <a:off x="506809" y="1620737"/>
            <a:ext cx="31392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61" name="Google Shape;61;p6"/>
          <p:cNvSpPr txBox="1"/>
          <p:nvPr>
            <p:ph idx="2" type="body"/>
          </p:nvPr>
        </p:nvSpPr>
        <p:spPr>
          <a:xfrm>
            <a:off x="506809" y="2052934"/>
            <a:ext cx="31392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3" type="body"/>
          </p:nvPr>
        </p:nvSpPr>
        <p:spPr>
          <a:xfrm>
            <a:off x="3816287" y="1620737"/>
            <a:ext cx="31392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63" name="Google Shape;63;p6"/>
          <p:cNvSpPr txBox="1"/>
          <p:nvPr>
            <p:ph idx="4" type="body"/>
          </p:nvPr>
        </p:nvSpPr>
        <p:spPr>
          <a:xfrm>
            <a:off x="3816288" y="2052934"/>
            <a:ext cx="31392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8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/>
          <p:nvPr>
            <p:ph type="title"/>
          </p:nvPr>
        </p:nvSpPr>
        <p:spPr>
          <a:xfrm>
            <a:off x="508000" y="1123953"/>
            <a:ext cx="28908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500"/>
              <a:buFont typeface="Trebuchet MS"/>
              <a:buNone/>
              <a:defRPr sz="15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idx="1" type="body"/>
          </p:nvPr>
        </p:nvSpPr>
        <p:spPr>
          <a:xfrm>
            <a:off x="3570346" y="386193"/>
            <a:ext cx="3385200" cy="41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79" name="Google Shape;79;p9"/>
          <p:cNvSpPr txBox="1"/>
          <p:nvPr>
            <p:ph idx="2" type="body"/>
          </p:nvPr>
        </p:nvSpPr>
        <p:spPr>
          <a:xfrm>
            <a:off x="508000" y="2082802"/>
            <a:ext cx="2890800" cy="19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9pPr>
          </a:lstStyle>
          <a:p/>
        </p:txBody>
      </p:sp>
      <p:sp>
        <p:nvSpPr>
          <p:cNvPr id="80" name="Google Shape;80;p9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9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type="title"/>
          </p:nvPr>
        </p:nvSpPr>
        <p:spPr>
          <a:xfrm>
            <a:off x="508000" y="3600450"/>
            <a:ext cx="64476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800"/>
              <a:buFont typeface="Trebuchet MS"/>
              <a:buNone/>
              <a:defRPr b="0"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0"/>
          <p:cNvSpPr/>
          <p:nvPr>
            <p:ph idx="2" type="pic"/>
          </p:nvPr>
        </p:nvSpPr>
        <p:spPr>
          <a:xfrm>
            <a:off x="508000" y="457200"/>
            <a:ext cx="6447600" cy="28842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0"/>
          <p:cNvSpPr txBox="1"/>
          <p:nvPr>
            <p:ph idx="1" type="body"/>
          </p:nvPr>
        </p:nvSpPr>
        <p:spPr>
          <a:xfrm>
            <a:off x="508000" y="4025503"/>
            <a:ext cx="64476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87" name="Google Shape;87;p10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6350"/>
            <a:ext cx="9144100" cy="5149935"/>
            <a:chOff x="0" y="-8467"/>
            <a:chExt cx="12192133" cy="686658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71764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176D">
                <a:alpha val="49803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4176D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0F49">
                <a:alpha val="80000"/>
              </a:srgb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rgbClr val="780F49">
                <a:alpha val="65882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fmla="val 0" name="adj"/>
              </a:avLst>
            </a:prstGeom>
            <a:solidFill>
              <a:srgbClr val="B4176D">
                <a:alpha val="69803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2700"/>
              <a:buFont typeface="Trebuchet MS"/>
              <a:buNone/>
              <a:defRPr b="0" i="0" sz="2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" type="body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110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92100" lvl="1" marL="9144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100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79400" lvl="2" marL="13716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800"/>
              <a:buFont typeface="Noto Sans Symbols"/>
              <a:buChar char="►"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73050" lvl="3" marL="18288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73050" lvl="4" marL="22860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73050" lvl="5" marL="27432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73050" lvl="6" marL="32004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73050" lvl="7" marL="36576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73050" lvl="8" marL="41148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1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Preghiera</a:t>
            </a:r>
            <a:endParaRPr/>
          </a:p>
        </p:txBody>
      </p:sp>
      <p:sp>
        <p:nvSpPr>
          <p:cNvPr id="144" name="Google Shape;144;p18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rPr lang="it"/>
              <a:t>Incontro GAS e ADS 26/11/2021</a:t>
            </a:r>
            <a:endParaRPr/>
          </a:p>
        </p:txBody>
      </p:sp>
      <p:pic>
        <p:nvPicPr>
          <p:cNvPr id="145" name="Google Shape;14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900" y="-65675"/>
            <a:ext cx="788552" cy="78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900" y="4634972"/>
            <a:ext cx="788552" cy="401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/>
          <p:nvPr>
            <p:ph type="ctrTitle"/>
          </p:nvPr>
        </p:nvSpPr>
        <p:spPr>
          <a:xfrm>
            <a:off x="655450" y="0"/>
            <a:ext cx="5584800" cy="5751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900"/>
              <a:t>Canto - Giullare dei campi</a:t>
            </a:r>
            <a:endParaRPr sz="2900"/>
          </a:p>
        </p:txBody>
      </p:sp>
      <p:sp>
        <p:nvSpPr>
          <p:cNvPr id="152" name="Google Shape;152;p19"/>
          <p:cNvSpPr txBox="1"/>
          <p:nvPr/>
        </p:nvSpPr>
        <p:spPr>
          <a:xfrm>
            <a:off x="601600" y="630025"/>
            <a:ext cx="2986200" cy="43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highlight>
                  <a:srgbClr val="FFFFFF"/>
                </a:highlight>
              </a:rPr>
              <a:t>Calzoni colore del prato, un ginocchio ammaccato per un salto in più. </a:t>
            </a:r>
            <a:br>
              <a:rPr lang="it">
                <a:highlight>
                  <a:srgbClr val="FFFFFF"/>
                </a:highlight>
              </a:rPr>
            </a:br>
            <a:r>
              <a:rPr lang="it">
                <a:highlight>
                  <a:srgbClr val="FFFFFF"/>
                </a:highlight>
              </a:rPr>
              <a:t>Due piante e un filo tirato, la mela sul naso e gli amici giù. </a:t>
            </a:r>
            <a:br>
              <a:rPr lang="it">
                <a:highlight>
                  <a:srgbClr val="FFFFFF"/>
                </a:highlight>
              </a:rPr>
            </a:br>
            <a:r>
              <a:rPr lang="it">
                <a:highlight>
                  <a:srgbClr val="FFFFFF"/>
                </a:highlight>
              </a:rPr>
              <a:t>Un pezzo di pane e una fetta di cielo, sapore di festa e tu: Giovanni dei Becchi giullare dei campi regalo alla gioventù. 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highlight>
                  <a:srgbClr val="FFFFFF"/>
                </a:highlight>
              </a:rPr>
              <a:t>Rit. Siete tutti ladri ragazzi miei, non ho più il mio cuore ce lo avete voi, ma non mi interessa da quest’oggi in poi ogni mio respiro sarà per voi. </a:t>
            </a:r>
            <a:r>
              <a:rPr lang="it">
                <a:highlight>
                  <a:srgbClr val="FFFFFF"/>
                </a:highlight>
              </a:rPr>
              <a:t>(2 volte)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3848075" y="475526"/>
            <a:ext cx="3137700" cy="45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it">
                <a:highlight>
                  <a:srgbClr val="FFFFFF"/>
                </a:highlight>
              </a:rPr>
            </a:br>
            <a:r>
              <a:rPr lang="it">
                <a:solidFill>
                  <a:schemeClr val="dk1"/>
                </a:solidFill>
                <a:highlight>
                  <a:schemeClr val="lt1"/>
                </a:highlight>
              </a:rPr>
              <a:t>La veste color della strada forse un po’ consumata qualche acciacco in più.</a:t>
            </a:r>
            <a:br>
              <a:rPr lang="it">
                <a:solidFill>
                  <a:schemeClr val="dk1"/>
                </a:solidFill>
                <a:highlight>
                  <a:schemeClr val="lt1"/>
                </a:highlight>
              </a:rPr>
            </a:br>
            <a:r>
              <a:rPr lang="it">
                <a:solidFill>
                  <a:schemeClr val="dk1"/>
                </a:solidFill>
                <a:highlight>
                  <a:schemeClr val="lt1"/>
                </a:highlight>
              </a:rPr>
              <a:t>Noi prati intorno a Valdocco, ti chiama don Bosco la tua gioventù.</a:t>
            </a:r>
            <a:br>
              <a:rPr lang="it">
                <a:solidFill>
                  <a:schemeClr val="dk1"/>
                </a:solidFill>
                <a:highlight>
                  <a:schemeClr val="lt1"/>
                </a:highlight>
              </a:rPr>
            </a:br>
            <a:r>
              <a:rPr lang="it">
                <a:solidFill>
                  <a:schemeClr val="dk1"/>
                </a:solidFill>
                <a:highlight>
                  <a:schemeClr val="lt1"/>
                </a:highlight>
              </a:rPr>
              <a:t>La vecchia tettoia è una piccola stanza, ma spiagge infinite in cuor.</a:t>
            </a:r>
            <a:br>
              <a:rPr lang="it">
                <a:solidFill>
                  <a:schemeClr val="dk1"/>
                </a:solidFill>
                <a:highlight>
                  <a:schemeClr val="lt1"/>
                </a:highlight>
              </a:rPr>
            </a:br>
            <a:r>
              <a:rPr lang="it">
                <a:solidFill>
                  <a:schemeClr val="dk1"/>
                </a:solidFill>
                <a:highlight>
                  <a:schemeClr val="lt1"/>
                </a:highlight>
              </a:rPr>
              <a:t>Un fischio per Corso Regina uno sguardo profondo sentono l’amor. 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dk1"/>
                </a:solidFill>
                <a:highlight>
                  <a:schemeClr val="lt1"/>
                </a:highlight>
              </a:rPr>
              <a:t>Rit.</a:t>
            </a:r>
            <a:endParaRPr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highlight>
                  <a:schemeClr val="lt1"/>
                </a:highlight>
              </a:rPr>
              <a:t>Un’eco color della storia tesoro del campo che oggi non è più, il vecchio pilone del sogno il ragazzo sul filo non esiste più. L’antica fontana del grande cortile non butta più acqua e tu aspetti qualcuno che ancora racconti l’amore alla gioventù. 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>
                <a:solidFill>
                  <a:schemeClr val="dk1"/>
                </a:solidFill>
                <a:highlight>
                  <a:schemeClr val="lt1"/>
                </a:highlight>
              </a:rPr>
              <a:t>Rit.</a:t>
            </a:r>
            <a:endParaRPr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154" name="Google Shape;15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900" y="4634972"/>
            <a:ext cx="788552" cy="40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900" y="-65675"/>
            <a:ext cx="788552" cy="78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3016" y="2161779"/>
            <a:ext cx="2193425" cy="129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>
            <p:ph type="title"/>
          </p:nvPr>
        </p:nvSpPr>
        <p:spPr>
          <a:xfrm>
            <a:off x="457000" y="0"/>
            <a:ext cx="6447600" cy="471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Vangelo di Luca</a:t>
            </a:r>
            <a:endParaRPr/>
          </a:p>
        </p:txBody>
      </p:sp>
      <p:sp>
        <p:nvSpPr>
          <p:cNvPr id="162" name="Google Shape;162;p20"/>
          <p:cNvSpPr txBox="1"/>
          <p:nvPr>
            <p:ph idx="1" type="body"/>
          </p:nvPr>
        </p:nvSpPr>
        <p:spPr>
          <a:xfrm>
            <a:off x="457000" y="408375"/>
            <a:ext cx="7007700" cy="4226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Poi disse loro: "chi è fra voi colui che ha un amico, che va da lui a mezzanotte, dicendogli: "amico, prestami tre pani, perché un mio amico in viaggio è arrivato da me, e io non ho cosa mettergli davanti" e quello di dentro, rispondendo, gli dice: "non darmi fastidio, la porta è già chiusa e i miei bambini sono a letto con me; non posso alzarmi per darteli"?</a:t>
            </a:r>
            <a:br>
              <a:rPr lang="it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Io vi dico che anche se non si alzasse a darglieli perché gli è amico, nondimeno per la sua insistenza si alzerà e gli darà tutti i pani di cui ha bisogno.</a:t>
            </a:r>
            <a:br>
              <a:rPr lang="it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Perciò vi dico: </a:t>
            </a:r>
            <a:r>
              <a:rPr i="1" lang="it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chiedete e vi sarà dato; cercate e troverete; bussate e vi sarà aperto</a:t>
            </a:r>
            <a:r>
              <a:rPr lang="it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Poiché chiunque chiede riceve, chi cerca trova e sarà aperto a chi bussa. E chi è tra voi quel padre che, se il figlio gli chiede del pane, gli dà una pietra? O se gli chiede un pesce gli dà al posto del pesce una serpe? O se gli chiede un uovo, gli dà uno scorpione?</a:t>
            </a:r>
            <a:endParaRPr sz="1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 voi dunque, che siete malvagi, sapete dare buoni doni ai vostri figli, quanto più il vostro Padre celeste donerà lo Spirito Santo a coloro che glielo chiedono.</a:t>
            </a:r>
            <a:endParaRPr sz="1600">
              <a:solidFill>
                <a:srgbClr val="8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SzPts val="275"/>
              <a:buNone/>
            </a:pPr>
            <a:r>
              <a:t/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3" name="Google Shape;16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900" y="-65675"/>
            <a:ext cx="788552" cy="78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900" y="4634972"/>
            <a:ext cx="788552" cy="40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0"/>
          <p:cNvPicPr preferRelativeResize="0"/>
          <p:nvPr/>
        </p:nvPicPr>
        <p:blipFill rotWithShape="1">
          <a:blip r:embed="rId5">
            <a:alphaModFix/>
          </a:blip>
          <a:srcRect b="6397" l="23927" r="21430" t="23754"/>
          <a:stretch/>
        </p:blipFill>
        <p:spPr>
          <a:xfrm>
            <a:off x="7464700" y="1774925"/>
            <a:ext cx="1689874" cy="135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900" y="-65675"/>
            <a:ext cx="788552" cy="78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900" y="4634972"/>
            <a:ext cx="788552" cy="40197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1"/>
          <p:cNvSpPr txBox="1"/>
          <p:nvPr>
            <p:ph type="title"/>
          </p:nvPr>
        </p:nvSpPr>
        <p:spPr>
          <a:xfrm>
            <a:off x="482525" y="251875"/>
            <a:ext cx="6447600" cy="471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Preghiera a Maria</a:t>
            </a:r>
            <a:endParaRPr/>
          </a:p>
        </p:txBody>
      </p:sp>
      <p:sp>
        <p:nvSpPr>
          <p:cNvPr id="173" name="Google Shape;173;p21"/>
          <p:cNvSpPr txBox="1"/>
          <p:nvPr/>
        </p:nvSpPr>
        <p:spPr>
          <a:xfrm>
            <a:off x="482525" y="704863"/>
            <a:ext cx="6642000" cy="4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Maria, rendi il mio amore sorridente, perché sia ancor più ricco di amore! Fa in modo che il mio sorriso, possa esprimere la più pura bontà!</a:t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Insegnami a dimenticare con un sorriso le mie preoccupazioni e le mie pene, per prestare attenzione soltanto alle gioie degli altri. Il mio volto sorridente renda i miei contatti col prossimo più cordiali e più caldi di fraternità.</a:t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Conservami il sorriso nelle ore dolorose, perché anche in quei momenti io possa continuare a donarmi al prossimo. Aiutami a custodire in fondo al cuore quella gioia di amare che si manifesta attraverso il sorriso.</a:t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Insegnami, Maria, a servire il Signore, con gioia, sorridendo, a qualunque costo. Amen</a:t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85425" y="1657426"/>
            <a:ext cx="1714675" cy="2204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faccettatura">
  <a:themeElements>
    <a:clrScheme name="Rosso viola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