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hzhlJOTlqQ8Ez8DPvupXlwFgua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3b21f1be41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23b21f1be41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23b21f1be41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4313"/>
              </a:scheme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627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4313"/>
              </a:srgbClr>
            </a:solidFill>
            <a:ln>
              <a:noFill/>
            </a:ln>
          </p:spPr>
        </p:sp>
        <p:sp>
          <p:nvSpPr>
            <p:cNvPr id="34" name="Google Shape;34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4313"/>
              </a:srgbClr>
            </a:solidFill>
            <a:ln>
              <a:noFill/>
            </a:ln>
          </p:spPr>
        </p:sp>
        <p:sp>
          <p:nvSpPr>
            <p:cNvPr id="35" name="Google Shape;35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36" name="Google Shape;36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4313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627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4313"/>
              </a:srgbClr>
            </a:solidFill>
            <a:ln>
              <a:noFill/>
            </a:ln>
          </p:spPr>
        </p:sp>
        <p:sp>
          <p:nvSpPr>
            <p:cNvPr id="17" name="Google Shape;17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4313"/>
              </a:srgbClr>
            </a:solidFill>
            <a:ln>
              <a:noFill/>
            </a:ln>
          </p:spPr>
        </p:sp>
        <p:sp>
          <p:nvSpPr>
            <p:cNvPr id="18" name="Google Shape;18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>
              <a:noFill/>
            </a:ln>
          </p:spPr>
        </p:sp>
        <p:sp>
          <p:nvSpPr>
            <p:cNvPr id="19" name="Google Shape;19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672950" y="4360077"/>
            <a:ext cx="7767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28/04/2023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3b21f1be41_0_0"/>
          <p:cNvSpPr txBox="1"/>
          <p:nvPr>
            <p:ph type="title"/>
          </p:nvPr>
        </p:nvSpPr>
        <p:spPr>
          <a:xfrm>
            <a:off x="492461" y="3194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Chiamati per nome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59" name="Google Shape;159;g23b21f1be41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23b21f1be4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23b21f1be41_0_0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g23b21f1be41_0_0"/>
          <p:cNvSpPr txBox="1"/>
          <p:nvPr/>
        </p:nvSpPr>
        <p:spPr>
          <a:xfrm>
            <a:off x="492450" y="1283650"/>
            <a:ext cx="3827700" cy="54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Veniamo da te,</a:t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chiamati per nome.</a:t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Che festa, Signore, tu cammini con noi.</a:t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Ci parli di te,</a:t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per noi spezzi il pane,</a:t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ti riconosciamo e il cuore arde: sei Tu!</a:t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noi tuo popolo</a:t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siamo qui.</a:t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Siamo come terra ed argilla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la tua Parola ci plasmerà,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brace pronta per la scintilla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il tuo Spirito soffierà,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c’infiammerà.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3" name="Google Shape;163;g23b21f1be41_0_0"/>
          <p:cNvSpPr txBox="1"/>
          <p:nvPr/>
        </p:nvSpPr>
        <p:spPr>
          <a:xfrm>
            <a:off x="4732975" y="1283650"/>
            <a:ext cx="3827700" cy="546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Veniamo da te, chiamati per nome…</a:t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Siamo come semi nel solco,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come vigna che il suo frutto darà,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grano del Signore risorto,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la tua messe che fiorirà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d’eternità.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Veniamo da te, chiamati per nome…</a:t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 noi tuo popolo</a:t>
            </a:r>
            <a:endParaRPr sz="18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siamo qui.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181A1A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Siamo qui.</a:t>
            </a:r>
            <a:endParaRPr sz="1750">
              <a:solidFill>
                <a:srgbClr val="181A1A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 txBox="1"/>
          <p:nvPr>
            <p:ph type="title"/>
          </p:nvPr>
        </p:nvSpPr>
        <p:spPr>
          <a:xfrm>
            <a:off x="406350" y="264250"/>
            <a:ext cx="9298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4186"/>
              <a:buFont typeface="Trebuchet MS"/>
              <a:buNone/>
            </a:pPr>
            <a:r>
              <a:rPr lang="en-US" sz="3822">
                <a:latin typeface="Montserrat"/>
                <a:ea typeface="Montserrat"/>
                <a:cs typeface="Montserrat"/>
                <a:sym typeface="Montserrat"/>
              </a:rPr>
              <a:t>Dal Vangelo secondo Giovanni (10, 31-42)</a:t>
            </a:r>
            <a:endParaRPr sz="3822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70" name="Google Shape;17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1" name="Google Shape;17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278449" y="2596100"/>
            <a:ext cx="2502675" cy="190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3"/>
          <p:cNvSpPr txBox="1"/>
          <p:nvPr/>
        </p:nvSpPr>
        <p:spPr>
          <a:xfrm>
            <a:off x="483950" y="940450"/>
            <a:ext cx="8794500" cy="58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>
                <a:solidFill>
                  <a:srgbClr val="373737"/>
                </a:solidFill>
                <a:highlight>
                  <a:srgbClr val="F5F3F3"/>
                </a:highlight>
                <a:latin typeface="Montserrat"/>
                <a:ea typeface="Montserrat"/>
                <a:cs typeface="Montserrat"/>
                <a:sym typeface="Montserrat"/>
              </a:rPr>
              <a:t>In quel tempo, Gesù disse:</a:t>
            </a:r>
            <a:endParaRPr sz="2300">
              <a:solidFill>
                <a:srgbClr val="373737"/>
              </a:solidFill>
              <a:highlight>
                <a:srgbClr val="F5F3F3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>
                <a:solidFill>
                  <a:srgbClr val="373737"/>
                </a:solidFill>
                <a:highlight>
                  <a:srgbClr val="F5F3F3"/>
                </a:highlight>
                <a:latin typeface="Montserrat"/>
                <a:ea typeface="Montserrat"/>
                <a:cs typeface="Montserrat"/>
                <a:sym typeface="Montserrat"/>
              </a:rPr>
              <a:t>«In verità, in verità io vi dico: chi non entra nel recinto delle pecore dalla porta, ma vi sale da un’altra parte, è un ladro e un brigante. Chi invece entra dalla porta, è pastore delle pecore.</a:t>
            </a:r>
            <a:endParaRPr sz="2300">
              <a:solidFill>
                <a:srgbClr val="373737"/>
              </a:solidFill>
              <a:highlight>
                <a:srgbClr val="F5F3F3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>
                <a:solidFill>
                  <a:srgbClr val="373737"/>
                </a:solidFill>
                <a:highlight>
                  <a:srgbClr val="F5F3F3"/>
                </a:highlight>
                <a:latin typeface="Montserrat"/>
                <a:ea typeface="Montserrat"/>
                <a:cs typeface="Montserrat"/>
                <a:sym typeface="Montserrat"/>
              </a:rPr>
              <a:t>Il guardiano gli apre e le pecore ascoltano la sua voce: egli chiama le sue pecore, ciascuna per nome, e le conduce fuori. E quando ha spinto fuori tutte le sue pecore, cammina davanti a esse, e le pecore lo seguono perché conoscono la sua voce. Un estraneo invece non lo seguiranno, ma fuggiranno via da lui, perché non conoscono la voce degli estranei».</a:t>
            </a:r>
            <a:endParaRPr sz="2300">
              <a:solidFill>
                <a:srgbClr val="373737"/>
              </a:solidFill>
              <a:highlight>
                <a:srgbClr val="F5F3F3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>
                <a:solidFill>
                  <a:srgbClr val="373737"/>
                </a:solidFill>
                <a:highlight>
                  <a:srgbClr val="F5F3F3"/>
                </a:highlight>
                <a:latin typeface="Montserrat"/>
                <a:ea typeface="Montserrat"/>
                <a:cs typeface="Montserrat"/>
                <a:sym typeface="Montserrat"/>
              </a:rPr>
              <a:t>Gesù disse loro questa similitudine, ma essi non capirono di che cosa parlava loro. </a:t>
            </a:r>
            <a:endParaRPr sz="2300">
              <a:solidFill>
                <a:srgbClr val="373737"/>
              </a:solidFill>
              <a:highlight>
                <a:srgbClr val="F5F3F3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80" name="Google Shape;18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1" name="Google Shape;18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4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3" name="Google Shape;183;p4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