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</p:sldIdLst>
  <p:sldSz cy="5143500" cx="9144000"/>
  <p:notesSz cx="6858000" cy="9144000"/>
  <p:embeddedFontLst>
    <p:embeddedFont>
      <p:font typeface="Pacifico"/>
      <p:regular r:id="rId12"/>
    </p:embeddedFont>
    <p:embeddedFont>
      <p:font typeface="Oswald"/>
      <p:regular r:id="rId13"/>
      <p:bold r:id="rId1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font" Target="fonts/Oswald-regular.fntdata"/><Relationship Id="rId12" Type="http://schemas.openxmlformats.org/officeDocument/2006/relationships/font" Target="fonts/Pacifico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font" Target="fonts/Oswald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0892080af8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0892080af8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082cfdbf7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082cfdbf7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082cfdbf72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082cfdbf72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082cfdbf72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3082cfdbf72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0892080af8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0892080af8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0892080af8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0892080af8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gif"/><Relationship Id="rId4" Type="http://schemas.openxmlformats.org/officeDocument/2006/relationships/image" Target="../media/image6.gif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Relationship Id="rId4" Type="http://schemas.openxmlformats.org/officeDocument/2006/relationships/image" Target="../media/image15.png"/><Relationship Id="rId5" Type="http://schemas.openxmlformats.org/officeDocument/2006/relationships/image" Target="../media/image14.png"/><Relationship Id="rId6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drawing of a yellow and red bus that says kkv (Fornito da Tenor)"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743450" cy="47434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row of neon blue arrows pointing to the right on a black background (Fornito da Tenor)"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 rot="-5400000">
            <a:off x="6189538" y="675512"/>
            <a:ext cx="1003575" cy="365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375" y="0"/>
            <a:ext cx="771525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3093300" cy="3093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4200" y="0"/>
            <a:ext cx="3739800" cy="2695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77400" y="3576900"/>
            <a:ext cx="1566600" cy="15666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it" sz="4520">
                <a:solidFill>
                  <a:srgbClr val="990000"/>
                </a:solidFill>
                <a:latin typeface="Impact"/>
                <a:ea typeface="Impact"/>
                <a:cs typeface="Impact"/>
                <a:sym typeface="Impact"/>
              </a:rPr>
              <a:t>25 - 27 aprile 2025</a:t>
            </a:r>
            <a:endParaRPr sz="4520">
              <a:solidFill>
                <a:srgbClr val="990000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69" name="Google Shape;6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2225" y="1741524"/>
            <a:ext cx="4741774" cy="3401976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5"/>
          <p:cNvSpPr txBox="1"/>
          <p:nvPr>
            <p:ph idx="1" type="body"/>
          </p:nvPr>
        </p:nvSpPr>
        <p:spPr>
          <a:xfrm>
            <a:off x="108000" y="1152475"/>
            <a:ext cx="3570000" cy="385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it" sz="3400">
                <a:solidFill>
                  <a:srgbClr val="0B5394"/>
                </a:solidFill>
                <a:latin typeface="Impact"/>
                <a:ea typeface="Impact"/>
                <a:cs typeface="Impact"/>
                <a:sym typeface="Impact"/>
              </a:rPr>
              <a:t>GIUBILEO DEGLI </a:t>
            </a:r>
            <a:endParaRPr sz="3400">
              <a:solidFill>
                <a:srgbClr val="0B5394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it" sz="3400">
                <a:solidFill>
                  <a:srgbClr val="0B5394"/>
                </a:solidFill>
                <a:latin typeface="Impact"/>
                <a:ea typeface="Impact"/>
                <a:cs typeface="Impact"/>
                <a:sym typeface="Impact"/>
              </a:rPr>
              <a:t>ADOLESCENTI</a:t>
            </a:r>
            <a:endParaRPr sz="3400">
              <a:solidFill>
                <a:srgbClr val="0B5394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it" sz="2000">
                <a:solidFill>
                  <a:srgbClr val="0B5394"/>
                </a:solidFill>
                <a:latin typeface="Impact"/>
                <a:ea typeface="Impact"/>
                <a:cs typeface="Impact"/>
                <a:sym typeface="Impact"/>
              </a:rPr>
              <a:t>dalla 2^ media alla 2^ superiore</a:t>
            </a:r>
            <a:endParaRPr sz="2000">
              <a:solidFill>
                <a:srgbClr val="0B5394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71" name="Google Shape;71;p15"/>
          <p:cNvPicPr preferRelativeResize="0"/>
          <p:nvPr/>
        </p:nvPicPr>
        <p:blipFill rotWithShape="1">
          <a:blip r:embed="rId4">
            <a:alphaModFix/>
          </a:blip>
          <a:srcRect b="16128" l="0" r="0" t="0"/>
          <a:stretch/>
        </p:blipFill>
        <p:spPr>
          <a:xfrm>
            <a:off x="0" y="0"/>
            <a:ext cx="4402225" cy="2658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" y="3"/>
            <a:ext cx="9143999" cy="5946627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6"/>
          <p:cNvSpPr txBox="1"/>
          <p:nvPr>
            <p:ph idx="1" type="body"/>
          </p:nvPr>
        </p:nvSpPr>
        <p:spPr>
          <a:xfrm>
            <a:off x="2433175" y="1272950"/>
            <a:ext cx="6399000" cy="372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950">
                <a:solidFill>
                  <a:srgbClr val="FF9900"/>
                </a:solidFill>
                <a:highlight>
                  <a:srgbClr val="FFFFFF"/>
                </a:highlight>
                <a:latin typeface="Impact"/>
                <a:ea typeface="Impact"/>
                <a:cs typeface="Impact"/>
                <a:sym typeface="Impact"/>
              </a:rPr>
              <a:t> 28 luglio - 3 agosto 2025</a:t>
            </a:r>
            <a:endParaRPr b="1" sz="3950">
              <a:solidFill>
                <a:srgbClr val="FF9900"/>
              </a:solidFill>
              <a:highlight>
                <a:srgbClr val="FFFFFF"/>
              </a:highlight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" sz="4420">
                <a:solidFill>
                  <a:srgbClr val="0000FF"/>
                </a:solidFill>
                <a:highlight>
                  <a:schemeClr val="lt1"/>
                </a:highlight>
                <a:latin typeface="Impact"/>
                <a:ea typeface="Impact"/>
                <a:cs typeface="Impact"/>
                <a:sym typeface="Impact"/>
              </a:rPr>
              <a:t>GIUBILEO DEI GIOVANI</a:t>
            </a:r>
            <a:endParaRPr sz="4420">
              <a:solidFill>
                <a:srgbClr val="0000FF"/>
              </a:solidFill>
              <a:highlight>
                <a:schemeClr val="lt1"/>
              </a:highlight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it" sz="3020">
                <a:solidFill>
                  <a:srgbClr val="4A86E8"/>
                </a:solidFill>
                <a:highlight>
                  <a:schemeClr val="lt1"/>
                </a:highlight>
                <a:latin typeface="Impact"/>
                <a:ea typeface="Impact"/>
                <a:cs typeface="Impact"/>
                <a:sym typeface="Impact"/>
              </a:rPr>
              <a:t>dalla 3^ superiore</a:t>
            </a:r>
            <a:endParaRPr sz="3020">
              <a:solidFill>
                <a:srgbClr val="4A86E8"/>
              </a:solidFill>
              <a:highlight>
                <a:schemeClr val="lt1"/>
              </a:highlight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b="1" sz="3950">
              <a:solidFill>
                <a:srgbClr val="FF9900"/>
              </a:solidFill>
              <a:highlight>
                <a:srgbClr val="FFFFFF"/>
              </a:highlight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78" name="Google Shape;7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3032699" cy="2212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6200" y="144688"/>
            <a:ext cx="3431600" cy="485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/>
          <p:nvPr/>
        </p:nvSpPr>
        <p:spPr>
          <a:xfrm>
            <a:off x="222300" y="124350"/>
            <a:ext cx="8699400" cy="50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700"/>
              <a:buChar char="●"/>
            </a:pPr>
            <a:r>
              <a:rPr lang="it" sz="1700">
                <a:solidFill>
                  <a:srgbClr val="0000FF"/>
                </a:solidFill>
                <a:latin typeface="Impact"/>
                <a:ea typeface="Impact"/>
                <a:cs typeface="Impact"/>
                <a:sym typeface="Impact"/>
              </a:rPr>
              <a:t>INCONTRI ADOLESCENTI </a:t>
            </a:r>
            <a:r>
              <a:rPr lang="it" sz="1700">
                <a:solidFill>
                  <a:srgbClr val="0000FF"/>
                </a:solidFill>
                <a:latin typeface="Oswald"/>
                <a:ea typeface="Oswald"/>
                <a:cs typeface="Oswald"/>
                <a:sym typeface="Oswald"/>
              </a:rPr>
              <a:t>(dai 14 ai 17 anni) a Muzzolon nel salone delle feste</a:t>
            </a:r>
            <a:endParaRPr sz="1700">
              <a:solidFill>
                <a:srgbClr val="0000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700"/>
              <a:buFont typeface="Impact"/>
              <a:buChar char="○"/>
            </a:pPr>
            <a:r>
              <a:rPr lang="it" sz="1700">
                <a:solidFill>
                  <a:srgbClr val="0000FF"/>
                </a:solidFill>
                <a:latin typeface="Oswald"/>
                <a:ea typeface="Oswald"/>
                <a:cs typeface="Oswald"/>
                <a:sym typeface="Oswald"/>
              </a:rPr>
              <a:t>Venerdì 11 ore 19:00  “#Lìncontri” con pizza :)</a:t>
            </a:r>
            <a:endParaRPr sz="1700">
              <a:solidFill>
                <a:srgbClr val="0000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700"/>
              <a:buFont typeface="Oswald"/>
              <a:buChar char="○"/>
            </a:pPr>
            <a:r>
              <a:rPr lang="it" sz="1700">
                <a:solidFill>
                  <a:srgbClr val="0000FF"/>
                </a:solidFill>
                <a:latin typeface="Oswald"/>
                <a:ea typeface="Oswald"/>
                <a:cs typeface="Oswald"/>
                <a:sym typeface="Oswald"/>
              </a:rPr>
              <a:t>Giovedì 17 ore 21:00  “Chicercatrovaecammina”</a:t>
            </a:r>
            <a:endParaRPr sz="1700">
              <a:solidFill>
                <a:srgbClr val="0000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0000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700"/>
              <a:buFont typeface="Impact"/>
              <a:buChar char="●"/>
            </a:pPr>
            <a:r>
              <a:rPr lang="it" sz="1700">
                <a:solidFill>
                  <a:srgbClr val="FF0000"/>
                </a:solidFill>
                <a:latin typeface="Impact"/>
                <a:ea typeface="Impact"/>
                <a:cs typeface="Impact"/>
                <a:sym typeface="Impact"/>
              </a:rPr>
              <a:t>INCONTRI GIOVANI </a:t>
            </a:r>
            <a:r>
              <a:rPr lang="it" sz="1700">
                <a:solidFill>
                  <a:srgbClr val="FF0000"/>
                </a:solidFill>
                <a:latin typeface="Oswald"/>
                <a:ea typeface="Oswald"/>
                <a:cs typeface="Oswald"/>
                <a:sym typeface="Oswald"/>
              </a:rPr>
              <a:t>(dai 18 ai 34 anni) </a:t>
            </a:r>
            <a:endParaRPr sz="1700">
              <a:solidFill>
                <a:srgbClr val="FF000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700"/>
              <a:buFont typeface="Oswald"/>
              <a:buChar char="○"/>
            </a:pPr>
            <a:r>
              <a:rPr lang="it" sz="1700">
                <a:solidFill>
                  <a:srgbClr val="FF0000"/>
                </a:solidFill>
                <a:latin typeface="Oswald"/>
                <a:ea typeface="Oswald"/>
                <a:cs typeface="Oswald"/>
                <a:sym typeface="Oswald"/>
              </a:rPr>
              <a:t>Venerdì 11 ore 20:45 a Cornedo </a:t>
            </a:r>
            <a:r>
              <a:rPr i="1" lang="it" sz="1700">
                <a:solidFill>
                  <a:srgbClr val="FF0000"/>
                </a:solidFill>
                <a:latin typeface="Oswald"/>
                <a:ea typeface="Oswald"/>
                <a:cs typeface="Oswald"/>
                <a:sym typeface="Oswald"/>
              </a:rPr>
              <a:t> Escape Room  </a:t>
            </a:r>
            <a:r>
              <a:rPr lang="it" sz="1700">
                <a:solidFill>
                  <a:srgbClr val="FF0000"/>
                </a:solidFill>
                <a:latin typeface="Oswald"/>
                <a:ea typeface="Oswald"/>
                <a:cs typeface="Oswald"/>
                <a:sym typeface="Oswald"/>
              </a:rPr>
              <a:t>“Fuga verso se stessi”</a:t>
            </a:r>
            <a:endParaRPr sz="1700">
              <a:solidFill>
                <a:srgbClr val="FF000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700"/>
              <a:buFont typeface="Oswald"/>
              <a:buChar char="○"/>
            </a:pPr>
            <a:r>
              <a:rPr lang="it" sz="1700">
                <a:solidFill>
                  <a:srgbClr val="FF0000"/>
                </a:solidFill>
                <a:latin typeface="Oswald"/>
                <a:ea typeface="Oswald"/>
                <a:cs typeface="Oswald"/>
                <a:sym typeface="Oswald"/>
              </a:rPr>
              <a:t>Sabato 12 ore 20:45  a Muzzolon  “Accendi la tua luce”</a:t>
            </a:r>
            <a:endParaRPr sz="1700">
              <a:solidFill>
                <a:srgbClr val="FF000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700"/>
              <a:buFont typeface="Oswald"/>
              <a:buChar char="○"/>
            </a:pPr>
            <a:r>
              <a:rPr lang="it" sz="1700">
                <a:solidFill>
                  <a:srgbClr val="FF0000"/>
                </a:solidFill>
                <a:latin typeface="Oswald"/>
                <a:ea typeface="Oswald"/>
                <a:cs typeface="Oswald"/>
                <a:sym typeface="Oswald"/>
              </a:rPr>
              <a:t>Domenica 13 ore 15:00 camminata Cornedo - Cereda  incontro e pizza “Con una marcia in più”</a:t>
            </a:r>
            <a:endParaRPr sz="1700">
              <a:solidFill>
                <a:srgbClr val="FF000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2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2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2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2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Scuole medie Cornedo: durante le ore di religione </a:t>
            </a:r>
            <a:endParaRPr sz="18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→ figura di S.Francesco d’Assisi con i missionari</a:t>
            </a:r>
            <a:endParaRPr sz="18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89" name="Google Shape;89;p18"/>
          <p:cNvPicPr preferRelativeResize="0"/>
          <p:nvPr/>
        </p:nvPicPr>
        <p:blipFill rotWithShape="1">
          <a:blip r:embed="rId3">
            <a:alphaModFix/>
          </a:blip>
          <a:srcRect b="0" l="1097" r="0" t="0"/>
          <a:stretch/>
        </p:blipFill>
        <p:spPr>
          <a:xfrm>
            <a:off x="331150" y="2410125"/>
            <a:ext cx="5563899" cy="1821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48075" y="3598100"/>
            <a:ext cx="2663276" cy="1390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48075" y="2410125"/>
            <a:ext cx="2663274" cy="1214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79100" y="363775"/>
            <a:ext cx="1390150" cy="1390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