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Candara"/>
      <p:regular r:id="rId28"/>
      <p:bold r:id="rId29"/>
      <p:italic r:id="rId30"/>
      <p:boldItalic r:id="rId31"/>
    </p:embeddedFont>
    <p:embeddedFont>
      <p:font typeface="Merriweather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6" roundtripDataSignature="AMtx7mj4IfTh77YpDo39SJFYpvLs6ZX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andara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ndar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ndara-boldItalic.fntdata"/><Relationship Id="rId30" Type="http://schemas.openxmlformats.org/officeDocument/2006/relationships/font" Target="fonts/Candara-italic.fntdata"/><Relationship Id="rId11" Type="http://schemas.openxmlformats.org/officeDocument/2006/relationships/slide" Target="slides/slide6.xml"/><Relationship Id="rId33" Type="http://schemas.openxmlformats.org/officeDocument/2006/relationships/font" Target="fonts/Merriweather-bold.fntdata"/><Relationship Id="rId10" Type="http://schemas.openxmlformats.org/officeDocument/2006/relationships/slide" Target="slides/slide5.xml"/><Relationship Id="rId32" Type="http://schemas.openxmlformats.org/officeDocument/2006/relationships/font" Target="fonts/Merriweather-regular.fntdata"/><Relationship Id="rId13" Type="http://schemas.openxmlformats.org/officeDocument/2006/relationships/slide" Target="slides/slide8.xml"/><Relationship Id="rId35" Type="http://schemas.openxmlformats.org/officeDocument/2006/relationships/font" Target="fonts/Merriweather-boldItalic.fntdata"/><Relationship Id="rId12" Type="http://schemas.openxmlformats.org/officeDocument/2006/relationships/slide" Target="slides/slide7.xml"/><Relationship Id="rId34" Type="http://schemas.openxmlformats.org/officeDocument/2006/relationships/font" Target="fonts/Merriweather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/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n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Copertina</a:t>
            </a:r>
            <a:endParaRPr/>
          </a:p>
        </p:txBody>
      </p:sp>
      <p:sp>
        <p:nvSpPr>
          <p:cNvPr id="129" name="Google Shape;12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Incontri del venerdì sera + orari</a:t>
            </a:r>
            <a:endParaRPr/>
          </a:p>
        </p:txBody>
      </p:sp>
      <p:sp>
        <p:nvSpPr>
          <p:cNvPr id="213" name="Google Shape;21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Incontri con il GAS</a:t>
            </a:r>
            <a:endParaRPr/>
          </a:p>
        </p:txBody>
      </p:sp>
      <p:sp>
        <p:nvSpPr>
          <p:cNvPr id="228" name="Google Shape;22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Promesse</a:t>
            </a:r>
            <a:endParaRPr/>
          </a:p>
        </p:txBody>
      </p:sp>
      <p:sp>
        <p:nvSpPr>
          <p:cNvPr id="237" name="Google Shape;23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Promesse</a:t>
            </a:r>
            <a:endParaRPr/>
          </a:p>
        </p:txBody>
      </p:sp>
      <p:sp>
        <p:nvSpPr>
          <p:cNvPr id="249" name="Google Shape;249;p15:notes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Campo invernale</a:t>
            </a:r>
            <a:endParaRPr/>
          </a:p>
        </p:txBody>
      </p:sp>
      <p:sp>
        <p:nvSpPr>
          <p:cNvPr id="260" name="Google Shape;26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617fdec77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1617fdec77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Incontri MGS</a:t>
            </a:r>
            <a:endParaRPr/>
          </a:p>
        </p:txBody>
      </p:sp>
      <p:sp>
        <p:nvSpPr>
          <p:cNvPr id="276" name="Google Shape;27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Incontri MGS</a:t>
            </a:r>
            <a:endParaRPr/>
          </a:p>
        </p:txBody>
      </p:sp>
      <p:sp>
        <p:nvSpPr>
          <p:cNvPr id="285" name="Google Shape;28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617fdec77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617fdec77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Autofinanziamento con torte</a:t>
            </a:r>
            <a:endParaRPr/>
          </a:p>
        </p:txBody>
      </p:sp>
      <p:sp>
        <p:nvSpPr>
          <p:cNvPr id="305" name="Google Shape;30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Spiegazione di come sono collegati ADS e GAS, a chi sono rivolti (ragazzi di seconda e terza media che hanno terminato il catechismo) (GAS si divide in biennio e triennio)</a:t>
            </a:r>
            <a:endParaRPr/>
          </a:p>
        </p:txBody>
      </p:sp>
      <p:sp>
        <p:nvSpPr>
          <p:cNvPr id="138" name="Google Shape;13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Numeri educatori e link a social e sito</a:t>
            </a:r>
            <a:endParaRPr/>
          </a:p>
        </p:txBody>
      </p:sp>
      <p:sp>
        <p:nvSpPr>
          <p:cNvPr id="319" name="Google Shape;31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Numeri educatori e link a social e sito</a:t>
            </a:r>
            <a:endParaRPr/>
          </a:p>
        </p:txBody>
      </p:sp>
      <p:sp>
        <p:nvSpPr>
          <p:cNvPr id="334" name="Google Shape;33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Cos’è l’oratorio? Chi era Don Bosco?</a:t>
            </a:r>
            <a:endParaRPr/>
          </a:p>
        </p:txBody>
      </p:sp>
      <p:sp>
        <p:nvSpPr>
          <p:cNvPr id="148" name="Google Shape;14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Introduzione sul carisma salesiano</a:t>
            </a:r>
            <a:endParaRPr/>
          </a:p>
        </p:txBody>
      </p:sp>
      <p:sp>
        <p:nvSpPr>
          <p:cNvPr id="155" name="Google Shape;15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Formazione degli educatori</a:t>
            </a:r>
            <a:endParaRPr/>
          </a:p>
        </p:txBody>
      </p:sp>
      <p:sp>
        <p:nvSpPr>
          <p:cNvPr id="164" name="Google Shape;16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Tema dell’anno «Puoi essere santo lì dove sei»</a:t>
            </a:r>
            <a:endParaRPr/>
          </a:p>
        </p:txBody>
      </p:sp>
      <p:sp>
        <p:nvSpPr>
          <p:cNvPr id="190" name="Google Shape;19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>
                <a:latin typeface="Calibri"/>
                <a:ea typeface="Calibri"/>
                <a:cs typeface="Calibri"/>
                <a:sym typeface="Calibri"/>
              </a:rPr>
              <a:t>Calendario 2019</a:t>
            </a:r>
            <a:endParaRPr/>
          </a:p>
        </p:txBody>
      </p:sp>
      <p:sp>
        <p:nvSpPr>
          <p:cNvPr id="198" name="Google Shape;19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26d4d86837e1ca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26d4d86837e1ca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4"/>
          <p:cNvGrpSpPr/>
          <p:nvPr/>
        </p:nvGrpSpPr>
        <p:grpSpPr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8" name="Google Shape;28;p2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" name="Google Shape;29;p2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" name="Google Shape;30;p2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490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>
                <a:alpha val="4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26C">
                <a:alpha val="7921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B2126C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24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5400"/>
              <a:buFont typeface="Trebuchet MS"/>
              <a:buNone/>
              <a:defRPr sz="5400">
                <a:solidFill>
                  <a:srgbClr val="EA3C9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24"/>
          <p:cNvSpPr txBox="1"/>
          <p:nvPr>
            <p:ph idx="10" type="dt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4"/>
          <p:cNvSpPr txBox="1"/>
          <p:nvPr>
            <p:ph idx="11" type="ftr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4"/>
          <p:cNvSpPr txBox="1"/>
          <p:nvPr>
            <p:ph idx="12" type="sldNum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zione con didascalia" showMasterSp="0">
  <p:cSld name="Citazione con didascalia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4"/>
          <p:cNvGrpSpPr/>
          <p:nvPr/>
        </p:nvGrpSpPr>
        <p:grpSpPr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75" name="Google Shape;75;p3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" name="Google Shape;76;p3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7" name="Google Shape;77;p3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490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>
                <a:alpha val="4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26C">
                <a:alpha val="7921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B2126C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34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9" name="Google Shape;89;p34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p34"/>
          <p:cNvSpPr txBox="1"/>
          <p:nvPr>
            <p:ph idx="10" type="dt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34"/>
          <p:cNvSpPr txBox="1"/>
          <p:nvPr>
            <p:ph idx="11" type="ftr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34"/>
          <p:cNvSpPr txBox="1"/>
          <p:nvPr>
            <p:ph idx="12" type="sldNum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">
  <p:cSld name="Scheda nom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5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5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 citazione" showMasterSp="0">
  <p:cSld name="Scheda nome citazion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36"/>
          <p:cNvGrpSpPr/>
          <p:nvPr/>
        </p:nvGrpSpPr>
        <p:grpSpPr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98" name="Google Shape;98;p36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" name="Google Shape;99;p36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0" name="Google Shape;100;p36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490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6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6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>
                <a:alpha val="4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6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6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26C">
                <a:alpha val="7921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B2126C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6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6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6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6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6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2" name="Google Shape;112;p36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3" name="Google Shape;113;p36"/>
          <p:cNvSpPr txBox="1"/>
          <p:nvPr>
            <p:ph idx="10" type="dt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36"/>
          <p:cNvSpPr txBox="1"/>
          <p:nvPr>
            <p:ph idx="11" type="ftr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36"/>
          <p:cNvSpPr txBox="1"/>
          <p:nvPr>
            <p:ph idx="12" type="sldNum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o o falso">
  <p:cSld name="Vero o falso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7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9" name="Google Shape;119;p37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9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9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0" name="Google Shape;50;p27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Trebuchet MS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9" name="Google Shape;59;p29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5" name="Google Shape;65;p31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Trebuchet MS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2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3"/>
          <p:cNvGrpSpPr/>
          <p:nvPr/>
        </p:nvGrpSpPr>
        <p:grpSpPr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11" name="Google Shape;11;p2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2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019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2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490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>
                <a:alpha val="4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26C">
                <a:alpha val="7921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B2126C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rgbClr val="EA3C9E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23"/>
          <p:cNvSpPr txBox="1"/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3"/>
          <p:cNvSpPr txBox="1"/>
          <p:nvPr>
            <p:ph idx="1" type="body"/>
          </p:nvPr>
        </p:nvSpPr>
        <p:spPr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3"/>
          <p:cNvSpPr txBox="1"/>
          <p:nvPr/>
        </p:nvSpPr>
        <p:spPr>
          <a:xfrm>
            <a:off x="7205663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23"/>
          <p:cNvSpPr txBox="1"/>
          <p:nvPr/>
        </p:nvSpPr>
        <p:spPr>
          <a:xfrm>
            <a:off x="677863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Google Shape;25;p23"/>
          <p:cNvSpPr txBox="1"/>
          <p:nvPr/>
        </p:nvSpPr>
        <p:spPr>
          <a:xfrm>
            <a:off x="8589963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it-IT" sz="900" u="none" cap="none" strike="noStrik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b="0" i="0" sz="900" u="none" cap="none" strike="noStrike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56.jpg"/><Relationship Id="rId5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jpg"/><Relationship Id="rId4" Type="http://schemas.openxmlformats.org/officeDocument/2006/relationships/image" Target="../media/image33.jpg"/><Relationship Id="rId5" Type="http://schemas.openxmlformats.org/officeDocument/2006/relationships/image" Target="../media/image35.jpg"/><Relationship Id="rId6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0.png"/><Relationship Id="rId5" Type="http://schemas.openxmlformats.org/officeDocument/2006/relationships/image" Target="../media/image50.png"/><Relationship Id="rId6" Type="http://schemas.openxmlformats.org/officeDocument/2006/relationships/image" Target="../media/image39.png"/><Relationship Id="rId7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jpg"/><Relationship Id="rId10" Type="http://schemas.openxmlformats.org/officeDocument/2006/relationships/image" Target="../media/image23.jpg"/><Relationship Id="rId13" Type="http://schemas.openxmlformats.org/officeDocument/2006/relationships/image" Target="../media/image57.jpg"/><Relationship Id="rId1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12.jp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30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gs" id="131" name="Google Shape;131;p1"/>
          <p:cNvPicPr preferRelativeResize="0"/>
          <p:nvPr/>
        </p:nvPicPr>
        <p:blipFill rotWithShape="1">
          <a:blip r:embed="rId3">
            <a:alphaModFix/>
          </a:blip>
          <a:srcRect b="-20120" l="0" r="-13986" t="0"/>
          <a:stretch/>
        </p:blipFill>
        <p:spPr>
          <a:xfrm>
            <a:off x="1508125" y="4452950"/>
            <a:ext cx="1965325" cy="155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ducazione" id="132" name="Google Shape;132;p1"/>
          <p:cNvPicPr preferRelativeResize="0"/>
          <p:nvPr/>
        </p:nvPicPr>
        <p:blipFill rotWithShape="1">
          <a:blip r:embed="rId4">
            <a:alphaModFix/>
          </a:blip>
          <a:srcRect b="-44581" l="-18241" r="-33776" t="-53828"/>
          <a:stretch/>
        </p:blipFill>
        <p:spPr>
          <a:xfrm>
            <a:off x="5729275" y="1168413"/>
            <a:ext cx="4184650" cy="226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e_scritta" id="133" name="Google Shape;13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263" y="852475"/>
            <a:ext cx="4470398" cy="257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8363" y="3971938"/>
            <a:ext cx="4681537" cy="25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7FB"/>
            </a:gs>
            <a:gs pos="74000">
              <a:srgbClr val="FACEE6"/>
            </a:gs>
            <a:gs pos="83000">
              <a:srgbClr val="FACEE6"/>
            </a:gs>
            <a:gs pos="100000">
              <a:srgbClr val="FBDEEF"/>
            </a:gs>
          </a:gsLst>
          <a:lin ang="5400000" scaled="0"/>
        </a:gra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/>
          <p:nvPr>
            <p:ph type="title"/>
          </p:nvPr>
        </p:nvSpPr>
        <p:spPr>
          <a:xfrm>
            <a:off x="787313" y="506225"/>
            <a:ext cx="85962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b="1"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Gli incontri del venerdì sera</a:t>
            </a:r>
            <a:endParaRPr b="1"/>
          </a:p>
        </p:txBody>
      </p:sp>
      <p:sp>
        <p:nvSpPr>
          <p:cNvPr id="216" name="Google Shape;216;p12"/>
          <p:cNvSpPr/>
          <p:nvPr/>
        </p:nvSpPr>
        <p:spPr>
          <a:xfrm>
            <a:off x="263352" y="1577975"/>
            <a:ext cx="2070989" cy="132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8100" y="0"/>
                </a:moveTo>
                <a:close/>
              </a:path>
              <a:path extrusionOk="0" fill="none" h="120000" w="120000">
                <a:moveTo>
                  <a:pt x="128100" y="20305"/>
                </a:moveTo>
                <a:lnTo>
                  <a:pt x="139543" y="19757"/>
                </a:lnTo>
                <a:lnTo>
                  <a:pt x="139133" y="164363"/>
                </a:lnTo>
              </a:path>
            </a:pathLst>
          </a:custGeom>
          <a:solidFill>
            <a:schemeClr val="accent1"/>
          </a:solidFill>
          <a:ln cap="rnd" cmpd="sng" w="19050">
            <a:solidFill>
              <a:srgbClr val="B26D94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20: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RITROVO IN ORATORIO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2480266" y="2455750"/>
            <a:ext cx="1835100" cy="108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8100" y="0"/>
                </a:moveTo>
                <a:close/>
              </a:path>
              <a:path extrusionOk="0" fill="none" h="120000" w="120000">
                <a:moveTo>
                  <a:pt x="128100" y="20305"/>
                </a:moveTo>
                <a:lnTo>
                  <a:pt x="139543" y="19757"/>
                </a:lnTo>
                <a:lnTo>
                  <a:pt x="140297" y="307459"/>
                </a:lnTo>
              </a:path>
            </a:pathLst>
          </a:custGeom>
          <a:solidFill>
            <a:schemeClr val="accent4"/>
          </a:solidFill>
          <a:ln cap="rnd" cmpd="sng" w="19050">
            <a:solidFill>
              <a:srgbClr val="B05B1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20: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MOMENTO DI PREGHIERA ASSIEME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5582375" y="4049788"/>
            <a:ext cx="4581900" cy="108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5736" y="0"/>
                </a:moveTo>
                <a:close/>
              </a:path>
              <a:path extrusionOk="0" fill="none" h="120000" w="120000">
                <a:moveTo>
                  <a:pt x="-5736" y="21414"/>
                </a:moveTo>
                <a:lnTo>
                  <a:pt x="-19896" y="21976"/>
                </a:lnTo>
                <a:lnTo>
                  <a:pt x="-20906" y="305242"/>
                </a:lnTo>
              </a:path>
            </a:pathLst>
          </a:custGeom>
          <a:solidFill>
            <a:schemeClr val="accent3"/>
          </a:solidFill>
          <a:ln cap="rnd" cmpd="sng" w="19050">
            <a:solidFill>
              <a:srgbClr val="A73C2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0</a:t>
            </a: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45</a:t>
            </a: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FORMAZIONE E ATTIVITÀ DIVISI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PER GRUPPI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ADS-BIENNIO-TRIENNIO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7068579" y="5643816"/>
            <a:ext cx="3095700" cy="941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5736" y="0"/>
                </a:moveTo>
                <a:close/>
              </a:path>
              <a:path extrusionOk="0" fill="none" h="120000" w="120000">
                <a:moveTo>
                  <a:pt x="-5736" y="21414"/>
                </a:moveTo>
                <a:lnTo>
                  <a:pt x="-19896" y="21976"/>
                </a:lnTo>
                <a:lnTo>
                  <a:pt x="-19607" y="167692"/>
                </a:lnTo>
              </a:path>
            </a:pathLst>
          </a:custGeom>
          <a:solidFill>
            <a:schemeClr val="accent2"/>
          </a:solidFill>
          <a:ln cap="rnd" cmpd="sng" w="19050">
            <a:solidFill>
              <a:srgbClr val="89265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22:00 </a:t>
            </a: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AVVISI E SALUTI 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ADS e GAS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5392" y="5233950"/>
            <a:ext cx="3761731" cy="156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29857">
            <a:off x="177672" y="4196595"/>
            <a:ext cx="2875784" cy="215658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22" name="Google Shape;222;p12"/>
          <p:cNvSpPr/>
          <p:nvPr/>
        </p:nvSpPr>
        <p:spPr>
          <a:xfrm>
            <a:off x="7744100" y="747800"/>
            <a:ext cx="3425100" cy="2517000"/>
          </a:xfrm>
          <a:prstGeom prst="rect">
            <a:avLst/>
          </a:prstGeom>
          <a:solidFill>
            <a:srgbClr val="ECECE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2"/>
          <p:cNvSpPr txBox="1"/>
          <p:nvPr/>
        </p:nvSpPr>
        <p:spPr>
          <a:xfrm>
            <a:off x="7879400" y="860375"/>
            <a:ext cx="3425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Il cammino di gruppo è continuativo ed ha come obiettivi sviluppare: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-"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Il 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tema</a:t>
            </a: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dell’anno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-"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 dimensione della 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fede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-"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Il senso di 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servizio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-"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L’appartenenza alla </a:t>
            </a:r>
            <a:r>
              <a:rPr b="1"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parrocchia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4" name="Google Shape;22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2355">
            <a:off x="4981885" y="1858937"/>
            <a:ext cx="2441283" cy="18307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type="title"/>
          </p:nvPr>
        </p:nvSpPr>
        <p:spPr>
          <a:xfrm>
            <a:off x="677863" y="381000"/>
            <a:ext cx="85962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Incontri GAS + ADS</a:t>
            </a:r>
            <a:endParaRPr/>
          </a:p>
        </p:txBody>
      </p:sp>
      <p:pic>
        <p:nvPicPr>
          <p:cNvPr id="231" name="Google Shape;231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329716">
            <a:off x="6170613" y="1349375"/>
            <a:ext cx="4624387" cy="34671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32" name="Google Shape;232;p13"/>
          <p:cNvSpPr txBox="1"/>
          <p:nvPr/>
        </p:nvSpPr>
        <p:spPr>
          <a:xfrm>
            <a:off x="677863" y="1035288"/>
            <a:ext cx="5067300" cy="5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Durante l’anno, se possibile, ci saranno alcuni incontri condivisi tra ADS - GAS: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Char char="✔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SANT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MESS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Char char="✔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SERATA 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DEDICATA AL NATALE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Trebuchet MS"/>
              <a:buChar char="✔"/>
            </a:pP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INCONTRO GIUBILEO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Char char="✔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CANTO DELLA STELLA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Char char="✔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VEGLI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 VICARIALI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Char char="✔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CAMP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O INVERNALE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Noto Sans Symbols"/>
              <a:buChar char="✔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SERATA GRANDE GIOCO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Trebuchet MS"/>
              <a:buChar char="✔"/>
            </a:pP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PROMESSE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800"/>
              <a:buFont typeface="Trebuchet MS"/>
              <a:buChar char="✔"/>
            </a:pP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FESTA DI DON BOSCO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6205538" y="5657850"/>
            <a:ext cx="2386012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 molto altro…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>
            <p:ph type="title"/>
          </p:nvPr>
        </p:nvSpPr>
        <p:spPr>
          <a:xfrm>
            <a:off x="479413" y="609600"/>
            <a:ext cx="85962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La Promessa GAS e ADS</a:t>
            </a:r>
            <a:endParaRPr/>
          </a:p>
        </p:txBody>
      </p:sp>
      <p:sp>
        <p:nvSpPr>
          <p:cNvPr id="240" name="Google Shape;240;p14"/>
          <p:cNvSpPr txBox="1"/>
          <p:nvPr>
            <p:ph idx="1" type="body"/>
          </p:nvPr>
        </p:nvSpPr>
        <p:spPr>
          <a:xfrm>
            <a:off x="479425" y="1341500"/>
            <a:ext cx="56166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400"/>
              <a:buFont typeface="Noto Sans Symbols"/>
              <a:buNone/>
            </a:pPr>
            <a:r>
              <a:rPr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Il cuore del cammino GAS e ADS è la </a:t>
            </a:r>
            <a:r>
              <a:rPr b="1"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PROMESSA</a:t>
            </a:r>
            <a:r>
              <a:rPr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tesserino senza nome"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4678">
            <a:off x="468155" y="2478551"/>
            <a:ext cx="2616471" cy="1728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essa_AJ" id="242" name="Google Shape;24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07082">
            <a:off x="5527544" y="150039"/>
            <a:ext cx="6317337" cy="2239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essa_AA" id="243" name="Google Shape;24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01551">
            <a:off x="3334396" y="2200419"/>
            <a:ext cx="5920572" cy="2284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essa_A" id="244" name="Google Shape;24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74436">
            <a:off x="4618374" y="4654695"/>
            <a:ext cx="7790527" cy="231436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/>
          <p:nvPr/>
        </p:nvSpPr>
        <p:spPr>
          <a:xfrm>
            <a:off x="379825" y="4755225"/>
            <a:ext cx="6984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impegno in prima persona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scelta personale</a:t>
            </a:r>
            <a:endParaRPr b="0" i="0" sz="2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cammino graduale ma integrale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dalla vita da oratorio al quotidiano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educare a compromettersi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/>
          <p:nvPr>
            <p:ph idx="4294967295" type="title"/>
          </p:nvPr>
        </p:nvSpPr>
        <p:spPr>
          <a:xfrm>
            <a:off x="695325" y="476250"/>
            <a:ext cx="7713000" cy="9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FESTA DI DON BOSCO - 1 FEBBRAIO</a:t>
            </a:r>
            <a:endParaRPr/>
          </a:p>
        </p:txBody>
      </p:sp>
      <p:pic>
        <p:nvPicPr>
          <p:cNvPr descr="ph_dbosco_01" id="252" name="Google Shape;2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763" y="1196975"/>
            <a:ext cx="5761037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/>
          <p:nvPr/>
        </p:nvSpPr>
        <p:spPr>
          <a:xfrm>
            <a:off x="695325" y="4568713"/>
            <a:ext cx="45372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❖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spirito di servizio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❖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amore per la parrocchia</a:t>
            </a:r>
            <a:endParaRPr b="0" i="0" sz="2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❖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senso di responsabilità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❖"/>
            </a:pPr>
            <a:r>
              <a:rPr b="0" i="0" lang="it-IT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esperienza di animazione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4367213" y="5373688"/>
            <a:ext cx="4537075" cy="1311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2000"/>
              <a:buFont typeface="Calibri"/>
              <a:buChar char="➢"/>
            </a:pPr>
            <a:r>
              <a:rPr b="0" i="0" lang="it-IT" sz="2000" u="none" cap="none" strike="noStrike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capacità di mettersi in gioco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2000"/>
              <a:buFont typeface="Calibri"/>
              <a:buChar char="➢"/>
            </a:pPr>
            <a:r>
              <a:rPr b="0" i="0" lang="it-IT" sz="2000" u="none" cap="none" strike="noStrike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gestione di tempi e materiali</a:t>
            </a:r>
            <a:endParaRPr b="0" i="0" sz="2000" u="none" cap="none" strike="noStrike">
              <a:solidFill>
                <a:srgbClr val="FF33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2000"/>
              <a:buFont typeface="Calibri"/>
              <a:buChar char="➢"/>
            </a:pPr>
            <a:r>
              <a:rPr b="0" i="0" lang="it-IT" sz="2000" u="none" cap="none" strike="noStrike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oratorio come seconda casa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2000"/>
              <a:buFont typeface="Calibri"/>
              <a:buChar char="➢"/>
            </a:pPr>
            <a:r>
              <a:rPr b="0" i="0" lang="it-IT" sz="2000" u="none" cap="none" strike="noStrike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fede da vivere</a:t>
            </a:r>
            <a:endParaRPr b="0" i="0" sz="2000" u="none" cap="none" strike="noStrike">
              <a:solidFill>
                <a:srgbClr val="FF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h_dbosco_07" id="255" name="Google Shape;25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0100" y="3573463"/>
            <a:ext cx="3671888" cy="170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orrelata" id="256" name="Google Shape;25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8525" y="836613"/>
            <a:ext cx="2736850" cy="27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 txBox="1"/>
          <p:nvPr>
            <p:ph type="title"/>
          </p:nvPr>
        </p:nvSpPr>
        <p:spPr>
          <a:xfrm>
            <a:off x="261500" y="583250"/>
            <a:ext cx="8596200" cy="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b="1"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Campo invernale 2 - 5 GENNAIO 2025</a:t>
            </a:r>
            <a:endParaRPr b="1"/>
          </a:p>
        </p:txBody>
      </p:sp>
      <p:sp>
        <p:nvSpPr>
          <p:cNvPr id="263" name="Google Shape;263;p16"/>
          <p:cNvSpPr txBox="1"/>
          <p:nvPr/>
        </p:nvSpPr>
        <p:spPr>
          <a:xfrm>
            <a:off x="346550" y="1360763"/>
            <a:ext cx="7879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Durante le vacanze di Natale ci dedichiamo 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giorni per approfondire la conoscenza del gruppo, analizzare alcune tematiche salesiane e condividere i momenti di quotidianità.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Quest’anno 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il GAS insieme all’ADS andranno 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a 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Campodalbero DI Crespadoro!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25" y="3588500"/>
            <a:ext cx="3945900" cy="29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504" y="3588498"/>
            <a:ext cx="3945900" cy="295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4775" y="3588500"/>
            <a:ext cx="3454824" cy="29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84775" y="1003175"/>
            <a:ext cx="3454824" cy="24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1617fdec77_0_4"/>
          <p:cNvPicPr preferRelativeResize="0"/>
          <p:nvPr/>
        </p:nvPicPr>
        <p:blipFill rotWithShape="1">
          <a:blip r:embed="rId3">
            <a:alphaModFix/>
          </a:blip>
          <a:srcRect b="0" l="3381" r="0" t="6646"/>
          <a:stretch/>
        </p:blipFill>
        <p:spPr>
          <a:xfrm>
            <a:off x="2358500" y="0"/>
            <a:ext cx="607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/>
          <p:nvPr>
            <p:ph type="title"/>
          </p:nvPr>
        </p:nvSpPr>
        <p:spPr>
          <a:xfrm>
            <a:off x="407369" y="465138"/>
            <a:ext cx="9041432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Il Movimento Giovanile Salesiano triveneto</a:t>
            </a:r>
            <a:endParaRPr/>
          </a:p>
        </p:txBody>
      </p:sp>
      <p:sp>
        <p:nvSpPr>
          <p:cNvPr id="279" name="Google Shape;279;p17"/>
          <p:cNvSpPr txBox="1"/>
          <p:nvPr>
            <p:ph idx="2" type="body"/>
          </p:nvPr>
        </p:nvSpPr>
        <p:spPr>
          <a:xfrm>
            <a:off x="538163" y="1327150"/>
            <a:ext cx="4184650" cy="2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400"/>
              <a:buFont typeface="Noto Sans Symbols"/>
              <a:buNone/>
            </a:pPr>
            <a:r>
              <a:rPr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Il </a:t>
            </a:r>
            <a:r>
              <a:rPr b="1"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Movimento Giovanile Salesiano </a:t>
            </a:r>
            <a:r>
              <a:rPr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del Triveneto è un’organizzazione che si occupa della formazione dei giovani e propone esperienza di incontro tra le varie realtà.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400"/>
              <a:buFont typeface="Noto Sans Symbols"/>
              <a:buNone/>
            </a:pPr>
            <a:r>
              <a:rPr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Il GAS e gli ADS si appoggiano ad essa per la stesura del calendario annuale e partecipando con i ragazzi ad alcuni </a:t>
            </a:r>
            <a:r>
              <a:rPr b="1"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incontri speciali</a:t>
            </a:r>
            <a:r>
              <a:rPr lang="it-IT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/>
          </a:p>
        </p:txBody>
      </p:sp>
      <p:pic>
        <p:nvPicPr>
          <p:cNvPr id="280" name="Google Shape;280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13" y="4197350"/>
            <a:ext cx="3986212" cy="19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7"/>
          <p:cNvSpPr/>
          <p:nvPr/>
        </p:nvSpPr>
        <p:spPr>
          <a:xfrm>
            <a:off x="4722813" y="2881313"/>
            <a:ext cx="5337175" cy="314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È </a:t>
            </a: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Movimento</a:t>
            </a: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perché l’appartenenza dei giovani che si riconoscono nello spirito di Don Bosco non è dettata da una «tessera».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È </a:t>
            </a: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Giovanile</a:t>
            </a: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non solo perché è formato da ragazzi, ragazze e giovani, ma soprattutto per lo stile e per la modalità di animazione e di coinvolgimento che lo caratterizzano.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È </a:t>
            </a: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Salesiano</a:t>
            </a: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perché prende forma dall’esperienza di Don Bosco e Madre Mazzarello. Ogni esperienza e cammino muove i passi all’interno del Sistema Preventivo e della tradizione salesiana.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 txBox="1"/>
          <p:nvPr>
            <p:ph type="title"/>
          </p:nvPr>
        </p:nvSpPr>
        <p:spPr>
          <a:xfrm>
            <a:off x="623888" y="836613"/>
            <a:ext cx="4333875" cy="8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L’MGS propone: </a:t>
            </a:r>
            <a:endParaRPr/>
          </a:p>
        </p:txBody>
      </p:sp>
      <p:sp>
        <p:nvSpPr>
          <p:cNvPr id="288" name="Google Shape;288;p18"/>
          <p:cNvSpPr txBox="1"/>
          <p:nvPr/>
        </p:nvSpPr>
        <p:spPr>
          <a:xfrm>
            <a:off x="479425" y="2060575"/>
            <a:ext cx="4752975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it-IT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 percorso per chi inizia ad avere le prime responsabilità e si affaccia al mondo delle scelte. Un’opportunità, vissuta insieme ad altri coetanei,  per mettersi a confronto con la domanda che don Bosco rivolge ad ogni ragazzi: “Mi dai una mano?”. 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8"/>
          <p:cNvSpPr/>
          <p:nvPr/>
        </p:nvSpPr>
        <p:spPr>
          <a:xfrm>
            <a:off x="6964363" y="3090863"/>
            <a:ext cx="1536700" cy="29845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18"/>
          <p:cNvSpPr/>
          <p:nvPr/>
        </p:nvSpPr>
        <p:spPr>
          <a:xfrm rot="10800000">
            <a:off x="5521325" y="4097338"/>
            <a:ext cx="3506788" cy="1633537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5680952" y="1186550"/>
            <a:ext cx="43338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Quest’anno proponiamo di partecipare a incontri in giornata o weekend: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Char char="-"/>
            </a:pPr>
            <a:r>
              <a:rPr b="1" i="0" lang="it-IT" sz="18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MEETING RAGAZZI MGS (ADS)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Char char="-"/>
            </a:pPr>
            <a:r>
              <a:rPr b="1" i="0" lang="it-IT" sz="18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MGS 3 MEDIA</a:t>
            </a:r>
            <a:endParaRPr b="1" i="0" sz="18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Char char="-"/>
            </a:pPr>
            <a:r>
              <a:rPr b="1" i="0" lang="it-IT" sz="18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MGS BIENNIO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Char char="-"/>
            </a:pPr>
            <a:r>
              <a:rPr b="1" i="0" lang="it-IT" sz="18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MGS TRIENNIO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Char char="-"/>
            </a:pPr>
            <a:r>
              <a:rPr b="1" i="0" lang="it-IT" sz="18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MEETING MGS GIOVANI (GAS)</a:t>
            </a:r>
            <a:endParaRPr b="1" i="0" sz="18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26C"/>
              </a:buClr>
              <a:buSzPts val="1800"/>
              <a:buFont typeface="Trebuchet MS"/>
              <a:buChar char="-"/>
            </a:pPr>
            <a:r>
              <a:rPr b="1" lang="it-IT" sz="1800">
                <a:solidFill>
                  <a:srgbClr val="B2126C"/>
                </a:solidFill>
                <a:latin typeface="Trebuchet MS"/>
                <a:ea typeface="Trebuchet MS"/>
                <a:cs typeface="Trebuchet MS"/>
                <a:sym typeface="Trebuchet MS"/>
              </a:rPr>
              <a:t>CORSI ANIMATORI (GAS)</a:t>
            </a:r>
            <a:endParaRPr b="1" sz="1800">
              <a:solidFill>
                <a:srgbClr val="B212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617fdec77_0_16"/>
          <p:cNvSpPr/>
          <p:nvPr/>
        </p:nvSpPr>
        <p:spPr>
          <a:xfrm>
            <a:off x="18250" y="54725"/>
            <a:ext cx="5125500" cy="1203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31617fdec77_0_16"/>
          <p:cNvSpPr txBox="1"/>
          <p:nvPr>
            <p:ph type="title"/>
          </p:nvPr>
        </p:nvSpPr>
        <p:spPr>
          <a:xfrm>
            <a:off x="421984" y="591375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EB3D9F"/>
                </a:solidFill>
              </a:rPr>
              <a:t>GIUBILEO 2025 A ROMA</a:t>
            </a:r>
            <a:endParaRPr b="1" sz="3600">
              <a:solidFill>
                <a:srgbClr val="EB3D9F"/>
              </a:solidFill>
            </a:endParaRPr>
          </a:p>
        </p:txBody>
      </p:sp>
      <p:pic>
        <p:nvPicPr>
          <p:cNvPr id="298" name="Google Shape;298;g31617fdec77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1617fdec77_0_16"/>
          <p:cNvSpPr txBox="1"/>
          <p:nvPr>
            <p:ph idx="1" type="body"/>
          </p:nvPr>
        </p:nvSpPr>
        <p:spPr>
          <a:xfrm>
            <a:off x="-127700" y="0"/>
            <a:ext cx="5271300" cy="27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2600">
                <a:solidFill>
                  <a:srgbClr val="B2126C"/>
                </a:solidFill>
                <a:highlight>
                  <a:srgbClr val="ECECEC"/>
                </a:highlight>
              </a:rPr>
              <a:t>GIUBILEO RAGAZZI                        dalla 2-3° media </a:t>
            </a:r>
            <a:endParaRPr b="1" sz="2600">
              <a:solidFill>
                <a:srgbClr val="B2126C"/>
              </a:solidFill>
              <a:highlight>
                <a:srgbClr val="ECECEC"/>
              </a:highlight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2600">
                <a:solidFill>
                  <a:srgbClr val="B2126C"/>
                </a:solidFill>
                <a:highlight>
                  <a:srgbClr val="ECECEC"/>
                </a:highlight>
              </a:rPr>
              <a:t>alla 2° superiore                          25-26-27 APRILE 2025</a:t>
            </a:r>
            <a:endParaRPr b="1" sz="2600">
              <a:solidFill>
                <a:srgbClr val="B2126C"/>
              </a:solidFill>
              <a:highlight>
                <a:srgbClr val="ECECEC"/>
              </a:highlight>
            </a:endParaRPr>
          </a:p>
        </p:txBody>
      </p:sp>
      <p:sp>
        <p:nvSpPr>
          <p:cNvPr id="300" name="Google Shape;300;g31617fdec77_0_16"/>
          <p:cNvSpPr txBox="1"/>
          <p:nvPr>
            <p:ph idx="2" type="body"/>
          </p:nvPr>
        </p:nvSpPr>
        <p:spPr>
          <a:xfrm>
            <a:off x="7340400" y="5453725"/>
            <a:ext cx="4851600" cy="38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2600">
                <a:solidFill>
                  <a:srgbClr val="BE1F79"/>
                </a:solidFill>
                <a:highlight>
                  <a:srgbClr val="ECECEC"/>
                </a:highlight>
              </a:rPr>
              <a:t>GIUBILEO GIOVANI dalla 3° superiore in poi                    28 LUGLIO - 3 AGOSTO 2025</a:t>
            </a:r>
            <a:endParaRPr b="1" sz="2600">
              <a:solidFill>
                <a:srgbClr val="BE1F79"/>
              </a:solidFill>
              <a:highlight>
                <a:srgbClr val="ECECEC"/>
              </a:highlight>
            </a:endParaRPr>
          </a:p>
        </p:txBody>
      </p:sp>
      <p:sp>
        <p:nvSpPr>
          <p:cNvPr id="301" name="Google Shape;301;g31617fdec77_0_16"/>
          <p:cNvSpPr txBox="1"/>
          <p:nvPr/>
        </p:nvSpPr>
        <p:spPr>
          <a:xfrm>
            <a:off x="9393275" y="218875"/>
            <a:ext cx="2371200" cy="15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000">
                <a:solidFill>
                  <a:schemeClr val="dk1"/>
                </a:solidFill>
              </a:rPr>
              <a:t>ROMA</a:t>
            </a:r>
            <a:endParaRPr b="1"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/>
          <p:nvPr>
            <p:ph type="title"/>
          </p:nvPr>
        </p:nvSpPr>
        <p:spPr>
          <a:xfrm>
            <a:off x="485775" y="569913"/>
            <a:ext cx="9407525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 u="sng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Autofinanziamento</a:t>
            </a:r>
            <a:endParaRPr u="sng"/>
          </a:p>
        </p:txBody>
      </p:sp>
      <p:sp>
        <p:nvSpPr>
          <p:cNvPr id="308" name="Google Shape;308;p19"/>
          <p:cNvSpPr txBox="1"/>
          <p:nvPr/>
        </p:nvSpPr>
        <p:spPr>
          <a:xfrm>
            <a:off x="485775" y="1624013"/>
            <a:ext cx="4033838" cy="1281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PERCHÉ?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Il nostro gruppo si </a:t>
            </a:r>
            <a:r>
              <a:rPr b="1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autofinanzia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per poter contribuire alle spese delle varie attività del gruppo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5102876" y="2387225"/>
            <a:ext cx="4933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COME?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Chiediamo dispo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nibilità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a voi genitori la collaborazione per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torta da vendere (importante segnare gl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i ingredienti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tort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 o cantucci 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 acquistare</a:t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offerta libera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485800" y="4425075"/>
            <a:ext cx="4033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QUANDO?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all’uscita d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lle S.Mess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nell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e chiese dell’Unità Pastorale 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nei weekend del 23-24 novembre 202</a:t>
            </a:r>
            <a:r>
              <a:rPr lang="it-IT" sz="1800">
                <a:latin typeface="Trebuchet MS"/>
                <a:ea typeface="Trebuchet MS"/>
                <a:cs typeface="Trebuchet MS"/>
                <a:sym typeface="Trebuchet MS"/>
              </a:rPr>
              <a:t>4, 18-19 gennaio 2025, marzo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2975" y="569925"/>
            <a:ext cx="3429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3025" y="4662200"/>
            <a:ext cx="1985500" cy="19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0917" y="4664326"/>
            <a:ext cx="1831558" cy="15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7051" y="3051962"/>
            <a:ext cx="2817750" cy="12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14875" y="4614025"/>
            <a:ext cx="3124726" cy="208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ore_scritta" id="140" name="Google Shape;14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9875" y="542925"/>
            <a:ext cx="3748088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025" y="542925"/>
            <a:ext cx="3906838" cy="228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"/>
          <p:cNvSpPr txBox="1"/>
          <p:nvPr/>
        </p:nvSpPr>
        <p:spPr>
          <a:xfrm>
            <a:off x="1444625" y="3429000"/>
            <a:ext cx="3187700" cy="2862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Ragazzi che frequentano la 2° e la 3° media e che hanno concluso il Catechismo.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Introduzione al mondo dell’animazione e del servizio all’interno della Parrocchia.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 txBox="1"/>
          <p:nvPr/>
        </p:nvSpPr>
        <p:spPr>
          <a:xfrm>
            <a:off x="5630863" y="3429000"/>
            <a:ext cx="3186112" cy="2862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Giovani che frequentano le scuole superiori.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Suddivisione del percorso in Biennio e Triennio.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Servizio parrocchiale nel corso dell’anno e organizzazione durante l’estate del GREST.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ducazione" id="144" name="Google Shape;14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15513" y="5611813"/>
            <a:ext cx="1944687" cy="80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"/>
          <p:cNvSpPr txBox="1"/>
          <p:nvPr>
            <p:ph type="title"/>
          </p:nvPr>
        </p:nvSpPr>
        <p:spPr>
          <a:xfrm>
            <a:off x="677863" y="609600"/>
            <a:ext cx="541813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Contatti alcuni educatori</a:t>
            </a:r>
            <a:endParaRPr/>
          </a:p>
        </p:txBody>
      </p:sp>
      <p:sp>
        <p:nvSpPr>
          <p:cNvPr id="322" name="Google Shape;322;p20"/>
          <p:cNvSpPr txBox="1"/>
          <p:nvPr>
            <p:ph idx="1" type="body"/>
          </p:nvPr>
        </p:nvSpPr>
        <p:spPr>
          <a:xfrm>
            <a:off x="1186550" y="1766250"/>
            <a:ext cx="33795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900"/>
              <a:buFont typeface="Noto Sans Symbols"/>
              <a:buNone/>
            </a:pPr>
            <a:r>
              <a:rPr lang="it-IT" sz="2400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Animatori ADS</a:t>
            </a:r>
            <a:endParaRPr sz="2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2065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900"/>
              <a:buFont typeface="Noto Sans Symbols"/>
              <a:buChar char="►"/>
            </a:pPr>
            <a:r>
              <a:rPr lang="it-IT" sz="2400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Giulia</a:t>
            </a:r>
            <a:endParaRPr sz="2400">
              <a:solidFill>
                <a:srgbClr val="EB3D9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200"/>
              <a:buFont typeface="Noto Sans Symbols"/>
              <a:buNone/>
            </a:pPr>
            <a:r>
              <a:rPr lang="it-IT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388 903 9122</a:t>
            </a:r>
            <a:endParaRPr sz="2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200"/>
              <a:buFont typeface="Noto Sans Symbols"/>
              <a:buNone/>
            </a:pPr>
            <a:r>
              <a:t/>
            </a:r>
            <a:endParaRPr sz="2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3" name="Google Shape;323;p20"/>
          <p:cNvSpPr txBox="1"/>
          <p:nvPr/>
        </p:nvSpPr>
        <p:spPr>
          <a:xfrm>
            <a:off x="4979325" y="1675050"/>
            <a:ext cx="46974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900"/>
              <a:buFont typeface="Noto Sans Symbols"/>
              <a:buNone/>
            </a:pPr>
            <a:r>
              <a:rPr b="0" i="0" lang="it-IT" sz="24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Animatori GAS</a:t>
            </a:r>
            <a:endParaRPr b="0" i="0" sz="2400" u="none" cap="none" strike="noStrike">
              <a:solidFill>
                <a:srgbClr val="EB3D9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900"/>
              <a:buFont typeface="Noto Sans Symbols"/>
              <a:buChar char="►"/>
            </a:pPr>
            <a:r>
              <a:rPr b="1" i="0" lang="it-IT" sz="24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Anita</a:t>
            </a:r>
            <a:endParaRPr b="1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200"/>
              <a:buFont typeface="Noto Sans Symbols"/>
              <a:buNone/>
            </a:pPr>
            <a:r>
              <a:rPr b="0" i="0" lang="it-IT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349 616 253</a:t>
            </a:r>
            <a:r>
              <a:rPr lang="it-IT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endParaRPr b="0" i="0" sz="2400" u="none" cap="none" strike="noStrike">
              <a:solidFill>
                <a:srgbClr val="EB3D9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4" name="Google Shape;3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875" y="3520350"/>
            <a:ext cx="3606122" cy="337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"/>
          <p:cNvSpPr txBox="1"/>
          <p:nvPr>
            <p:ph type="title"/>
          </p:nvPr>
        </p:nvSpPr>
        <p:spPr>
          <a:xfrm>
            <a:off x="3937000" y="609600"/>
            <a:ext cx="1871663" cy="696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GRAZIE!</a:t>
            </a:r>
            <a:endParaRPr/>
          </a:p>
        </p:txBody>
      </p:sp>
      <p:sp>
        <p:nvSpPr>
          <p:cNvPr id="330" name="Google Shape;330;p21"/>
          <p:cNvSpPr txBox="1"/>
          <p:nvPr>
            <p:ph idx="1" type="body"/>
          </p:nvPr>
        </p:nvSpPr>
        <p:spPr>
          <a:xfrm>
            <a:off x="677863" y="1593850"/>
            <a:ext cx="8596312" cy="4572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760"/>
              <a:buFont typeface="Noto Sans Symbols"/>
              <a:buNone/>
            </a:pPr>
            <a:r>
              <a:t/>
            </a:r>
            <a:endParaRPr sz="13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040"/>
              <a:buFont typeface="Noto Sans Symbols"/>
              <a:buNone/>
            </a:pPr>
            <a:r>
              <a:t/>
            </a:r>
            <a:endParaRPr sz="13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760"/>
              <a:buFont typeface="Noto Sans Symbols"/>
              <a:buNone/>
            </a:pPr>
            <a:r>
              <a:rPr b="1" lang="it-IT" sz="3900">
                <a:solidFill>
                  <a:srgbClr val="3F3F3F"/>
                </a:solidFill>
                <a:latin typeface="Merriweather"/>
                <a:ea typeface="Merriweather"/>
                <a:cs typeface="Merriweather"/>
                <a:sym typeface="Merriweather"/>
              </a:rPr>
              <a:t>Un grazie speciale a voi genitori per lasciare a noi educatori </a:t>
            </a:r>
            <a:endParaRPr b="1" sz="3900">
              <a:solidFill>
                <a:srgbClr val="3F3F3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760"/>
              <a:buFont typeface="Noto Sans Symbols"/>
              <a:buNone/>
            </a:pPr>
            <a:r>
              <a:rPr b="1" lang="it-IT" sz="3900">
                <a:solidFill>
                  <a:srgbClr val="3F3F3F"/>
                </a:solidFill>
                <a:latin typeface="Merriweather"/>
                <a:ea typeface="Merriweather"/>
                <a:cs typeface="Merriweather"/>
                <a:sym typeface="Merriweather"/>
              </a:rPr>
              <a:t>la</a:t>
            </a:r>
            <a:r>
              <a:rPr lang="it-IT" sz="3900">
                <a:solidFill>
                  <a:srgbClr val="3F3F3F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it-IT" sz="3900">
                <a:solidFill>
                  <a:srgbClr val="3F3F3F"/>
                </a:solidFill>
                <a:latin typeface="Merriweather"/>
                <a:ea typeface="Merriweather"/>
                <a:cs typeface="Merriweather"/>
                <a:sym typeface="Merriweather"/>
              </a:rPr>
              <a:t>gioia di camminare nella fede con i vostri STRAORDINARI figli.</a:t>
            </a:r>
            <a:endParaRPr sz="3900">
              <a:solidFill>
                <a:srgbClr val="3F3F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sultati immagini per google play logo" id="336" name="Google Shape;3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9763" y="5611813"/>
            <a:ext cx="854075" cy="893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ebook" id="337" name="Google Shape;33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4450" y="6021388"/>
            <a:ext cx="595313" cy="592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stagram_t" id="338" name="Google Shape;33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9163" y="6042025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 rotWithShape="1">
          <a:blip r:embed="rId6">
            <a:alphaModFix/>
          </a:blip>
          <a:srcRect b="7860" l="22845" r="24523" t="9284"/>
          <a:stretch/>
        </p:blipFill>
        <p:spPr>
          <a:xfrm>
            <a:off x="409575" y="900113"/>
            <a:ext cx="5540375" cy="49053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921"/>
              </a:srgbClr>
            </a:outerShdw>
          </a:effectLst>
        </p:spPr>
      </p:pic>
      <p:grpSp>
        <p:nvGrpSpPr>
          <p:cNvPr id="340" name="Google Shape;340;p22"/>
          <p:cNvGrpSpPr/>
          <p:nvPr/>
        </p:nvGrpSpPr>
        <p:grpSpPr>
          <a:xfrm>
            <a:off x="6989763" y="1074738"/>
            <a:ext cx="2447925" cy="4537075"/>
            <a:chOff x="295" y="1026"/>
            <a:chExt cx="1313" cy="2540"/>
          </a:xfrm>
        </p:grpSpPr>
        <p:pic>
          <p:nvPicPr>
            <p:cNvPr descr="Image3" id="341" name="Google Shape;341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5" y="1026"/>
              <a:ext cx="1313" cy="2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 Gasnews- screenshot " id="342" name="Google Shape;342;p2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95" y="1414"/>
              <a:ext cx="1123" cy="19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22"/>
          <p:cNvSpPr txBox="1"/>
          <p:nvPr/>
        </p:nvSpPr>
        <p:spPr>
          <a:xfrm>
            <a:off x="1343025" y="333375"/>
            <a:ext cx="3600450" cy="427038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00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it-IT" sz="2200" u="none" cap="none" strike="noStrike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www.</a:t>
            </a:r>
            <a:r>
              <a:rPr b="1" i="0" lang="it-IT" sz="2200" u="none" cap="none" strike="noStrike">
                <a:solidFill>
                  <a:srgbClr val="FF0066"/>
                </a:solidFill>
                <a:latin typeface="Consolas"/>
                <a:ea typeface="Consolas"/>
                <a:cs typeface="Consolas"/>
                <a:sym typeface="Consolas"/>
              </a:rPr>
              <a:t>gas</a:t>
            </a:r>
            <a:r>
              <a:rPr b="1" i="0" lang="it-IT" sz="2200" u="none" cap="none" strike="noStrike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cornedo.it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ww" id="344" name="Google Shape;344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95775" y="5984875"/>
            <a:ext cx="720725" cy="7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2"/>
          <p:cNvSpPr txBox="1"/>
          <p:nvPr/>
        </p:nvSpPr>
        <p:spPr>
          <a:xfrm>
            <a:off x="8112125" y="5805488"/>
            <a:ext cx="1800225" cy="3968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00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rgbClr val="FF0066"/>
                </a:solidFill>
                <a:latin typeface="Consolas"/>
                <a:ea typeface="Consolas"/>
                <a:cs typeface="Consolas"/>
                <a:sym typeface="Consolas"/>
              </a:rPr>
              <a:t>GAS </a:t>
            </a:r>
            <a:r>
              <a:rPr b="1" i="0" lang="it-IT" sz="2000" u="none" cap="none" strike="noStrike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Cornedo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6253038" y="187400"/>
            <a:ext cx="30459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700">
                <a:solidFill>
                  <a:srgbClr val="EB3D9F"/>
                </a:solidFill>
              </a:rPr>
              <a:t>DOMANDE?</a:t>
            </a:r>
            <a:endParaRPr b="1" sz="3700">
              <a:solidFill>
                <a:srgbClr val="EB3D9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/>
          <p:cNvSpPr txBox="1"/>
          <p:nvPr>
            <p:ph type="title"/>
          </p:nvPr>
        </p:nvSpPr>
        <p:spPr>
          <a:xfrm>
            <a:off x="608013" y="319088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b="1"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Cos’è l’oratorio?</a:t>
            </a:r>
            <a:endParaRPr sz="3600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1" name="Google Shape;151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7713" y="1128713"/>
            <a:ext cx="6908800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/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Don Bosco e il carisma Salesiano</a:t>
            </a:r>
            <a:endParaRPr/>
          </a:p>
        </p:txBody>
      </p:sp>
      <p:pic>
        <p:nvPicPr>
          <p:cNvPr descr="don bosco quadro" id="158" name="Google Shape;15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203" l="3452" r="2676" t="3180"/>
          <a:stretch/>
        </p:blipFill>
        <p:spPr>
          <a:xfrm>
            <a:off x="677863" y="1573213"/>
            <a:ext cx="2341562" cy="2928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 txBox="1"/>
          <p:nvPr/>
        </p:nvSpPr>
        <p:spPr>
          <a:xfrm>
            <a:off x="3962400" y="1573213"/>
            <a:ext cx="5391150" cy="424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Don Bosco fondò il primo oratorio a Valdocco (TO) con l’intenzione di «</a:t>
            </a:r>
            <a:r>
              <a:rPr b="0" i="1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salvare le anime» 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dei più giovani.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La sua attenzione ai ragazzi era singolare e personalizzata e per questo ideò il «</a:t>
            </a:r>
            <a:r>
              <a:rPr b="1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Sistema preventivo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» fondato su Ragione, Religione e Amorevolezza.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Credeva che ogni fanciullo ha il suo </a:t>
            </a:r>
            <a:r>
              <a:rPr b="1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punto accessibile al bene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ed è compito degli educatori individuarlo e far sentire amato il giovane.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 affidava completamente al Signore e a Maria Ausiliatrice.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642938" y="4684713"/>
            <a:ext cx="241141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b="1" i="1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Basta che siate giovane perché io vi ami assai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/>
          <p:nvPr>
            <p:ph type="title"/>
          </p:nvPr>
        </p:nvSpPr>
        <p:spPr>
          <a:xfrm>
            <a:off x="488950" y="466725"/>
            <a:ext cx="85963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Gli educatori</a:t>
            </a:r>
            <a:endParaRPr/>
          </a:p>
        </p:txBody>
      </p:sp>
      <p:sp>
        <p:nvSpPr>
          <p:cNvPr id="167" name="Google Shape;167;p5"/>
          <p:cNvSpPr txBox="1"/>
          <p:nvPr>
            <p:ph idx="1" type="body"/>
          </p:nvPr>
        </p:nvSpPr>
        <p:spPr>
          <a:xfrm>
            <a:off x="479425" y="1158175"/>
            <a:ext cx="6381300" cy="52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1295"/>
              <a:buFont typeface="Noto Sans Symbols"/>
              <a:buNone/>
            </a:pPr>
            <a:r>
              <a:rPr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Ogni educatore segue una </a:t>
            </a:r>
            <a:r>
              <a:rPr b="1"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formazione individuale </a:t>
            </a:r>
            <a:r>
              <a:rPr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Cristiana indirizzata a mantenere viva l’attenzione verso i singoli ragazzi, ad essere preparato ad ideare ed organizzare gli incontri e a saper rispondere alle esigenze formative di ogni ragazzo. </a:t>
            </a:r>
            <a:endParaRPr sz="1824"/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95"/>
              <a:buFont typeface="Noto Sans Symbols"/>
              <a:buNone/>
            </a:pPr>
            <a:r>
              <a:t/>
            </a:r>
            <a:endParaRPr sz="2194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95"/>
              <a:buFont typeface="Noto Sans Symbols"/>
              <a:buNone/>
            </a:pPr>
            <a:r>
              <a:rPr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Il percorso formativo è basato sui </a:t>
            </a:r>
            <a:r>
              <a:rPr b="1"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sussidi nazionali </a:t>
            </a:r>
            <a:r>
              <a:rPr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scritti da sacerdoti salesiani. Quest’anno saremo guidati dal sussidio ATTESI DAL SUO AMORE</a:t>
            </a:r>
            <a:endParaRPr sz="1824"/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95"/>
              <a:buFont typeface="Noto Sans Symbols"/>
              <a:buNone/>
            </a:pPr>
            <a:r>
              <a:t/>
            </a:r>
            <a:endParaRPr sz="2194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95"/>
              <a:buFont typeface="Noto Sans Symbols"/>
              <a:buNone/>
            </a:pPr>
            <a:r>
              <a:rPr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 sussidi suggeriscono attività, giochi e spunti di riflessione da cui poi vengono costruiti gli </a:t>
            </a:r>
            <a:r>
              <a:rPr b="1"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incontri degli ADS</a:t>
            </a:r>
            <a:r>
              <a:rPr lang="it-IT" sz="2194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e GAS.</a:t>
            </a:r>
            <a:endParaRPr sz="1565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8" name="Google Shape;16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4063" y="2205038"/>
            <a:ext cx="2078037" cy="237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/>
          <p:nvPr/>
        </p:nvSpPr>
        <p:spPr>
          <a:xfrm>
            <a:off x="7593736" y="812088"/>
            <a:ext cx="1943100" cy="4686900"/>
          </a:xfrm>
          <a:prstGeom prst="rect">
            <a:avLst/>
          </a:prstGeom>
          <a:noFill/>
          <a:ln cap="flat" cmpd="dbl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Don Claudio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Federico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Francesca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Raffaele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Diletta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Justine</a:t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lang="it-IT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Sara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Elias</a:t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Giuli</a:t>
            </a:r>
            <a:r>
              <a:rPr lang="it-IT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b="0" i="0" lang="it-IT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Anita</a:t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dara"/>
              <a:buChar char="-"/>
            </a:pPr>
            <a:r>
              <a:rPr lang="it-IT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Sara Caille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223" y="2983351"/>
            <a:ext cx="1424076" cy="211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3247" y="172540"/>
            <a:ext cx="1424076" cy="240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2975" y="273226"/>
            <a:ext cx="1507975" cy="190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6">
            <a:alphaModFix/>
          </a:blip>
          <a:srcRect b="10136" l="0" r="0" t="0"/>
          <a:stretch/>
        </p:blipFill>
        <p:spPr>
          <a:xfrm>
            <a:off x="5342013" y="2710625"/>
            <a:ext cx="1507976" cy="22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5225" y="273223"/>
            <a:ext cx="1507976" cy="256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8">
            <a:alphaModFix/>
          </a:blip>
          <a:srcRect b="21017" l="0" r="16853" t="0"/>
          <a:stretch/>
        </p:blipFill>
        <p:spPr>
          <a:xfrm>
            <a:off x="3647075" y="2563700"/>
            <a:ext cx="1359075" cy="2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9">
            <a:alphaModFix/>
          </a:blip>
          <a:srcRect b="11090" l="17347" r="57499" t="27601"/>
          <a:stretch/>
        </p:blipFill>
        <p:spPr>
          <a:xfrm>
            <a:off x="3614689" y="273226"/>
            <a:ext cx="1359073" cy="22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10">
            <a:alphaModFix/>
          </a:blip>
          <a:srcRect b="18630" l="21181" r="47651" t="15653"/>
          <a:stretch/>
        </p:blipFill>
        <p:spPr>
          <a:xfrm>
            <a:off x="1847750" y="4740150"/>
            <a:ext cx="1507973" cy="211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11">
            <a:alphaModFix/>
          </a:blip>
          <a:srcRect b="22798" l="13048" r="69528" t="43785"/>
          <a:stretch/>
        </p:blipFill>
        <p:spPr>
          <a:xfrm>
            <a:off x="1824928" y="2343325"/>
            <a:ext cx="1745039" cy="223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12">
            <a:alphaModFix/>
          </a:blip>
          <a:srcRect b="46066" l="46951" r="42449" t="36902"/>
          <a:stretch/>
        </p:blipFill>
        <p:spPr>
          <a:xfrm>
            <a:off x="165225" y="5244081"/>
            <a:ext cx="1507973" cy="161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12">
            <a:alphaModFix/>
          </a:blip>
          <a:srcRect b="31370" l="57710" r="27782" t="35817"/>
          <a:stretch/>
        </p:blipFill>
        <p:spPr>
          <a:xfrm>
            <a:off x="5503987" y="5047358"/>
            <a:ext cx="1184026" cy="178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13">
            <a:alphaModFix/>
          </a:blip>
          <a:srcRect b="4021" l="25947" r="19781" t="0"/>
          <a:stretch/>
        </p:blipFill>
        <p:spPr>
          <a:xfrm>
            <a:off x="3672900" y="4987850"/>
            <a:ext cx="1618877" cy="19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/>
          <p:nvPr/>
        </p:nvSpPr>
        <p:spPr>
          <a:xfrm>
            <a:off x="3104300" y="483150"/>
            <a:ext cx="45927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b="1"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IL TEMA DELL’ANNO</a:t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  <p:pic>
        <p:nvPicPr>
          <p:cNvPr id="193" name="Google Shape;19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400" y="1514100"/>
            <a:ext cx="5824701" cy="29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 txBox="1"/>
          <p:nvPr/>
        </p:nvSpPr>
        <p:spPr>
          <a:xfrm>
            <a:off x="1094350" y="4468650"/>
            <a:ext cx="77700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</a:rPr>
              <a:t>La proposta pastorale per l’anno 2024-2025 accomuna tutto il Movimento Giovanile Salesiano Italia.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</a:rPr>
              <a:t>Quest’anno ha come cuore il giubileo 2025 ed è importante concentrare l’attenzione sulla </a:t>
            </a:r>
            <a:r>
              <a:rPr lang="it-IT" sz="3300">
                <a:solidFill>
                  <a:schemeClr val="dk1"/>
                </a:solidFill>
              </a:rPr>
              <a:t>speranza</a:t>
            </a:r>
            <a:r>
              <a:rPr lang="it-IT" sz="2400">
                <a:solidFill>
                  <a:schemeClr val="dk1"/>
                </a:solidFill>
              </a:rPr>
              <a:t>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/>
          <p:nvPr>
            <p:ph type="title"/>
          </p:nvPr>
        </p:nvSpPr>
        <p:spPr>
          <a:xfrm>
            <a:off x="306550" y="233300"/>
            <a:ext cx="9851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Il calendario annuale degli incontri GAS</a:t>
            </a:r>
            <a:endParaRPr sz="3600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t/>
            </a:r>
            <a:endParaRPr sz="3600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0750"/>
            <a:ext cx="4816476" cy="56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875" y="1010750"/>
            <a:ext cx="4600339" cy="56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826d4d86837e1ca_0"/>
          <p:cNvSpPr txBox="1"/>
          <p:nvPr>
            <p:ph type="title"/>
          </p:nvPr>
        </p:nvSpPr>
        <p:spPr>
          <a:xfrm>
            <a:off x="458950" y="385700"/>
            <a:ext cx="9851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rPr lang="it-IT" sz="3600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rPr>
              <a:t>Il calendario annuale degli incontri ADS</a:t>
            </a:r>
            <a:endParaRPr sz="3600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</a:pPr>
            <a:r>
              <a:t/>
            </a:r>
            <a:endParaRPr sz="3600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8" name="Google Shape;208;g2826d4d86837e1ca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275" y="1356150"/>
            <a:ext cx="4223874" cy="550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826d4d86837e1ca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952" y="1356150"/>
            <a:ext cx="4555604" cy="55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faccettatura">
  <a:themeElements>
    <a:clrScheme name="Sfaccettatur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2019-10-02T20:06:22Z</dcterms:created>
  <dc:creator>Davide Righele</dc:creator>
</cp:coreProperties>
</file>