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5143500" cx="9144000"/>
  <p:notesSz cx="6858000" cy="9144000"/>
  <p:embeddedFontLst>
    <p:embeddedFont>
      <p:font typeface="Economica"/>
      <p:regular r:id="rId18"/>
      <p:bold r:id="rId19"/>
      <p:italic r:id="rId20"/>
      <p:boldItalic r:id="rId21"/>
    </p:embeddedFont>
    <p:embeddedFont>
      <p:font typeface="Open Sans"/>
      <p:regular r:id="rId22"/>
      <p:bold r:id="rId23"/>
      <p:italic r:id="rId24"/>
      <p:boldItalic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Economica-italic.fntdata"/><Relationship Id="rId22" Type="http://schemas.openxmlformats.org/officeDocument/2006/relationships/font" Target="fonts/OpenSans-regular.fntdata"/><Relationship Id="rId21" Type="http://schemas.openxmlformats.org/officeDocument/2006/relationships/font" Target="fonts/Economica-boldItalic.fntdata"/><Relationship Id="rId24" Type="http://schemas.openxmlformats.org/officeDocument/2006/relationships/font" Target="fonts/OpenSans-italic.fntdata"/><Relationship Id="rId23" Type="http://schemas.openxmlformats.org/officeDocument/2006/relationships/font" Target="fonts/OpenSans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5" Type="http://schemas.openxmlformats.org/officeDocument/2006/relationships/font" Target="fonts/OpenSans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Economica-bold.fntdata"/><Relationship Id="rId18" Type="http://schemas.openxmlformats.org/officeDocument/2006/relationships/font" Target="fonts/Economica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0892080af8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0892080af8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082cfdbf72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082cfdbf72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082cfdbf72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082cfdbf72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1c995c1706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1c995c1706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082cfdbf7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082cfdbf7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1badcf150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1badcf150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1badcf150b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1badcf150b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1badcf150b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31badcf150b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1badcf150b_0_2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1badcf150b_0_2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16b9cf48ed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16b9cf48ed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1badcf150b_0_3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1badcf150b_0_3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1badcf150b_0_4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1badcf150b_0_4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gif"/><Relationship Id="rId4" Type="http://schemas.openxmlformats.org/officeDocument/2006/relationships/image" Target="../media/image13.gif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Relationship Id="rId4" Type="http://schemas.openxmlformats.org/officeDocument/2006/relationships/image" Target="../media/image9.png"/><Relationship Id="rId5" Type="http://schemas.openxmlformats.org/officeDocument/2006/relationships/image" Target="../media/image8.png"/><Relationship Id="rId6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g"/><Relationship Id="rId4" Type="http://schemas.openxmlformats.org/officeDocument/2006/relationships/image" Target="../media/image17.png"/><Relationship Id="rId5" Type="http://schemas.openxmlformats.org/officeDocument/2006/relationships/hyperlink" Target="http://drive.google.com/file/d/16QBFxFF9-bQIEKC2hw3AO46A0zc5JPAW/view" TargetMode="External"/><Relationship Id="rId6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Relationship Id="rId4" Type="http://schemas.openxmlformats.org/officeDocument/2006/relationships/image" Target="../media/image17.png"/><Relationship Id="rId5" Type="http://schemas.openxmlformats.org/officeDocument/2006/relationships/image" Target="../media/image2.jpg"/><Relationship Id="rId6" Type="http://schemas.openxmlformats.org/officeDocument/2006/relationships/image" Target="../media/image10.jpg"/><Relationship Id="rId7" Type="http://schemas.openxmlformats.org/officeDocument/2006/relationships/image" Target="../media/image1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Relationship Id="rId4" Type="http://schemas.openxmlformats.org/officeDocument/2006/relationships/image" Target="../media/image14.png"/><Relationship Id="rId5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hyperlink" Target="http://drive.google.com/file/d/1wK1uUCCKrXYsQI0DdEyzJx_7mdbKeKd8/view" TargetMode="Externa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drawing of a yellow and red bus that says kkv (Fornito da Tenor)"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575" y="-144700"/>
            <a:ext cx="4743450" cy="47434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row of neon blue arrows pointing to the right on a black background (Fornito da Tenor)"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-5400000">
            <a:off x="6152388" y="399725"/>
            <a:ext cx="1003575" cy="36546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1146975" y="3373075"/>
            <a:ext cx="7056000" cy="1160700"/>
          </a:xfrm>
          <a:prstGeom prst="rect">
            <a:avLst/>
          </a:prstGeom>
          <a:noFill/>
          <a:ln>
            <a:noFill/>
          </a:ln>
          <a:effectLst>
            <a:outerShdw blurRad="100013" rotWithShape="0" algn="bl" dir="5400000" dist="38100">
              <a:srgbClr val="BF9000">
                <a:alpha val="66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4000">
                <a:solidFill>
                  <a:srgbClr val="3C78D8"/>
                </a:solidFill>
                <a:latin typeface="Georgia"/>
                <a:ea typeface="Georgia"/>
                <a:cs typeface="Georgia"/>
                <a:sym typeface="Georgia"/>
              </a:rPr>
              <a:t>GIUBILEO DI SPERANZA</a:t>
            </a:r>
            <a:endParaRPr b="1" sz="4000">
              <a:solidFill>
                <a:srgbClr val="3C78D8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2"/>
          <p:cNvSpPr txBox="1"/>
          <p:nvPr>
            <p:ph type="title"/>
          </p:nvPr>
        </p:nvSpPr>
        <p:spPr>
          <a:xfrm>
            <a:off x="620725" y="521975"/>
            <a:ext cx="8342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it" sz="4620">
                <a:solidFill>
                  <a:srgbClr val="990000"/>
                </a:solidFill>
                <a:latin typeface="Economica"/>
                <a:ea typeface="Economica"/>
                <a:cs typeface="Economica"/>
                <a:sym typeface="Economica"/>
              </a:rPr>
              <a:t>25-26-27 aprile 2025</a:t>
            </a:r>
            <a:endParaRPr b="1" sz="4620">
              <a:solidFill>
                <a:srgbClr val="990000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pic>
        <p:nvPicPr>
          <p:cNvPr id="160" name="Google Shape;16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2225" y="1741524"/>
            <a:ext cx="4741774" cy="3401976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2"/>
          <p:cNvSpPr txBox="1"/>
          <p:nvPr>
            <p:ph idx="1" type="body"/>
          </p:nvPr>
        </p:nvSpPr>
        <p:spPr>
          <a:xfrm>
            <a:off x="416100" y="989975"/>
            <a:ext cx="3570000" cy="219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ctr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 sz="3600">
                <a:solidFill>
                  <a:srgbClr val="0B5394"/>
                </a:solidFill>
                <a:latin typeface="Economica"/>
                <a:ea typeface="Economica"/>
                <a:cs typeface="Economica"/>
                <a:sym typeface="Economica"/>
              </a:rPr>
              <a:t>GIUBILEO DEGLI </a:t>
            </a:r>
            <a:endParaRPr b="1" sz="3600">
              <a:solidFill>
                <a:srgbClr val="0B5394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ctr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 sz="3600">
                <a:solidFill>
                  <a:srgbClr val="0B5394"/>
                </a:solidFill>
                <a:latin typeface="Economica"/>
                <a:ea typeface="Economica"/>
                <a:cs typeface="Economica"/>
                <a:sym typeface="Economica"/>
              </a:rPr>
              <a:t>ADOLESCENTI</a:t>
            </a:r>
            <a:endParaRPr b="1" sz="3600">
              <a:solidFill>
                <a:srgbClr val="0B5394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ctr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it" sz="2200">
                <a:solidFill>
                  <a:srgbClr val="0B5394"/>
                </a:solidFill>
                <a:latin typeface="Economica"/>
                <a:ea typeface="Economica"/>
                <a:cs typeface="Economica"/>
                <a:sym typeface="Economica"/>
              </a:rPr>
              <a:t>dalla 3^ media alla 2^ superiore</a:t>
            </a:r>
            <a:endParaRPr b="1" sz="2200">
              <a:solidFill>
                <a:srgbClr val="0B5394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pic>
        <p:nvPicPr>
          <p:cNvPr id="162" name="Google Shape;162;p22"/>
          <p:cNvPicPr preferRelativeResize="0"/>
          <p:nvPr/>
        </p:nvPicPr>
        <p:blipFill rotWithShape="1">
          <a:blip r:embed="rId4">
            <a:alphaModFix/>
          </a:blip>
          <a:srcRect b="16128" l="0" r="0" t="0"/>
          <a:stretch/>
        </p:blipFill>
        <p:spPr>
          <a:xfrm>
            <a:off x="0" y="0"/>
            <a:ext cx="4402225" cy="2658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" y="3"/>
            <a:ext cx="9143999" cy="5946627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3"/>
          <p:cNvSpPr txBox="1"/>
          <p:nvPr>
            <p:ph idx="1" type="body"/>
          </p:nvPr>
        </p:nvSpPr>
        <p:spPr>
          <a:xfrm>
            <a:off x="2824125" y="594675"/>
            <a:ext cx="6399000" cy="372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950">
                <a:solidFill>
                  <a:srgbClr val="FF9900"/>
                </a:solidFill>
                <a:highlight>
                  <a:srgbClr val="FFFFFF"/>
                </a:highlight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b="1" lang="it" sz="4750">
                <a:solidFill>
                  <a:srgbClr val="FF9900"/>
                </a:solidFill>
                <a:highlight>
                  <a:srgbClr val="FFFFFF"/>
                </a:highlight>
                <a:latin typeface="Economica"/>
                <a:ea typeface="Economica"/>
                <a:cs typeface="Economica"/>
                <a:sym typeface="Economica"/>
              </a:rPr>
              <a:t>28 luglio - 3 agosto 2025</a:t>
            </a:r>
            <a:endParaRPr b="1" sz="4750">
              <a:solidFill>
                <a:srgbClr val="FF9900"/>
              </a:solidFill>
              <a:highlight>
                <a:srgbClr val="FFFFFF"/>
              </a:highlight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 sz="5220">
                <a:solidFill>
                  <a:srgbClr val="0000FF"/>
                </a:solidFill>
                <a:highlight>
                  <a:schemeClr val="lt1"/>
                </a:highlight>
                <a:latin typeface="Economica"/>
                <a:ea typeface="Economica"/>
                <a:cs typeface="Economica"/>
                <a:sym typeface="Economica"/>
              </a:rPr>
              <a:t>GIUBILEO DEI GIOVANI</a:t>
            </a:r>
            <a:endParaRPr b="1" sz="5220">
              <a:solidFill>
                <a:srgbClr val="0000FF"/>
              </a:solidFill>
              <a:highlight>
                <a:schemeClr val="lt1"/>
              </a:highlight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it" sz="3820">
                <a:solidFill>
                  <a:srgbClr val="4A86E8"/>
                </a:solidFill>
                <a:highlight>
                  <a:schemeClr val="lt1"/>
                </a:highlight>
                <a:latin typeface="Economica"/>
                <a:ea typeface="Economica"/>
                <a:cs typeface="Economica"/>
                <a:sym typeface="Economica"/>
              </a:rPr>
              <a:t>dalla 3^ superiore</a:t>
            </a:r>
            <a:endParaRPr b="1" sz="3820">
              <a:solidFill>
                <a:srgbClr val="4A86E8"/>
              </a:solidFill>
              <a:highlight>
                <a:schemeClr val="lt1"/>
              </a:highlight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b="1" sz="4750">
              <a:solidFill>
                <a:srgbClr val="FF9900"/>
              </a:solidFill>
              <a:highlight>
                <a:srgbClr val="FFFFFF"/>
              </a:highlight>
              <a:latin typeface="Economica"/>
              <a:ea typeface="Economica"/>
              <a:cs typeface="Economica"/>
              <a:sym typeface="Economica"/>
            </a:endParaRPr>
          </a:p>
        </p:txBody>
      </p:sp>
      <p:pic>
        <p:nvPicPr>
          <p:cNvPr id="169" name="Google Shape;16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3032699" cy="2212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24"/>
          <p:cNvPicPr preferRelativeResize="0"/>
          <p:nvPr/>
        </p:nvPicPr>
        <p:blipFill rotWithShape="1">
          <a:blip r:embed="rId3">
            <a:alphaModFix/>
          </a:blip>
          <a:srcRect b="0" l="258" r="248" t="0"/>
          <a:stretch/>
        </p:blipFill>
        <p:spPr>
          <a:xfrm>
            <a:off x="3053150" y="689575"/>
            <a:ext cx="3037701" cy="4301525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4"/>
          <p:cNvSpPr txBox="1"/>
          <p:nvPr>
            <p:ph idx="4294967295"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i="1" lang="it" sz="3320">
                <a:solidFill>
                  <a:srgbClr val="88BAFF"/>
                </a:solidFill>
                <a:latin typeface="Economica"/>
                <a:ea typeface="Economica"/>
                <a:cs typeface="Economica"/>
                <a:sym typeface="Economica"/>
              </a:rPr>
              <a:t>MODULO DI ISCRIZIONE</a:t>
            </a:r>
            <a:endParaRPr b="1" i="1" sz="3320">
              <a:solidFill>
                <a:srgbClr val="88BAFF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375" y="0"/>
            <a:ext cx="77152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3093300" cy="3093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4200" y="0"/>
            <a:ext cx="3739800" cy="2695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77400" y="3576900"/>
            <a:ext cx="1566600" cy="15666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>
            <p:ph type="title"/>
          </p:nvPr>
        </p:nvSpPr>
        <p:spPr>
          <a:xfrm>
            <a:off x="4951125" y="0"/>
            <a:ext cx="39399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3200">
                <a:latin typeface="Economica"/>
                <a:ea typeface="Economica"/>
                <a:cs typeface="Economica"/>
                <a:sym typeface="Economica"/>
              </a:rPr>
              <a:t>PERCHÈ “GIUBILEO”?</a:t>
            </a:r>
            <a:endParaRPr sz="3200"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70" name="Google Shape;70;p15"/>
          <p:cNvSpPr txBox="1"/>
          <p:nvPr>
            <p:ph idx="1" type="body"/>
          </p:nvPr>
        </p:nvSpPr>
        <p:spPr>
          <a:xfrm>
            <a:off x="4694475" y="847825"/>
            <a:ext cx="4453200" cy="278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2200">
                <a:solidFill>
                  <a:srgbClr val="595959"/>
                </a:solidFill>
                <a:latin typeface="Economica"/>
                <a:ea typeface="Economica"/>
                <a:cs typeface="Economica"/>
                <a:sym typeface="Economica"/>
              </a:rPr>
              <a:t>Dall’ebraico </a:t>
            </a:r>
            <a:r>
              <a:rPr b="1" i="1" lang="it" sz="2500">
                <a:solidFill>
                  <a:srgbClr val="595959"/>
                </a:solidFill>
                <a:latin typeface="Economica"/>
                <a:ea typeface="Economica"/>
                <a:cs typeface="Economica"/>
                <a:sym typeface="Economica"/>
              </a:rPr>
              <a:t>jobel</a:t>
            </a:r>
            <a:r>
              <a:rPr lang="it" sz="2200">
                <a:solidFill>
                  <a:srgbClr val="595959"/>
                </a:solidFill>
                <a:latin typeface="Economica"/>
                <a:ea typeface="Economica"/>
                <a:cs typeface="Economica"/>
                <a:sym typeface="Economica"/>
              </a:rPr>
              <a:t> →  suono del corno del montone </a:t>
            </a:r>
            <a:endParaRPr sz="2200">
              <a:solidFill>
                <a:srgbClr val="595959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200">
              <a:solidFill>
                <a:srgbClr val="595959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2200">
                <a:solidFill>
                  <a:srgbClr val="595959"/>
                </a:solidFill>
                <a:latin typeface="Economica"/>
                <a:ea typeface="Economica"/>
                <a:cs typeface="Economica"/>
                <a:sym typeface="Economica"/>
              </a:rPr>
              <a:t>Era un suono gioioso che dava inizio alla grande solennità del Giubileo ebraico</a:t>
            </a:r>
            <a:endParaRPr sz="2200">
              <a:solidFill>
                <a:srgbClr val="595959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2200"/>
          </a:p>
        </p:txBody>
      </p:sp>
      <p:pic>
        <p:nvPicPr>
          <p:cNvPr descr="Il Giubileo nella storia - PATRIMONI D'ARTE"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805450" y="0"/>
            <a:ext cx="10287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videnziare Png, Vettori, PSD e Clipart per il download gratuito Pngtree" id="72" name="Google Shape;72;p15"/>
          <p:cNvPicPr preferRelativeResize="0"/>
          <p:nvPr/>
        </p:nvPicPr>
        <p:blipFill rotWithShape="1">
          <a:blip r:embed="rId4">
            <a:alphaModFix/>
          </a:blip>
          <a:srcRect b="74237" l="51073" r="0" t="0"/>
          <a:stretch/>
        </p:blipFill>
        <p:spPr>
          <a:xfrm>
            <a:off x="5313075" y="2860050"/>
            <a:ext cx="3470450" cy="1740851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5"/>
          <p:cNvSpPr txBox="1"/>
          <p:nvPr/>
        </p:nvSpPr>
        <p:spPr>
          <a:xfrm>
            <a:off x="5453050" y="3031163"/>
            <a:ext cx="28080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2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OGNI QUANTO?</a:t>
            </a:r>
            <a:endParaRPr sz="22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Ogni 25 anni </a:t>
            </a:r>
            <a:endParaRPr sz="22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O in un’occasione straordinaria decisa dal Papa</a:t>
            </a:r>
            <a:endParaRPr sz="22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pic>
        <p:nvPicPr>
          <p:cNvPr id="74" name="Google Shape;74;p15" title="Suono Corno.mp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33950" y="4753300"/>
            <a:ext cx="317175" cy="31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/>
          <p:nvPr>
            <p:ph type="title"/>
          </p:nvPr>
        </p:nvSpPr>
        <p:spPr>
          <a:xfrm>
            <a:off x="877200" y="93025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3600">
                <a:latin typeface="Economica"/>
                <a:ea typeface="Economica"/>
                <a:cs typeface="Economica"/>
                <a:sym typeface="Economica"/>
              </a:rPr>
              <a:t>LA PORTA SANTA</a:t>
            </a:r>
            <a:endParaRPr sz="3600"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80" name="Google Shape;80;p16"/>
          <p:cNvSpPr txBox="1"/>
          <p:nvPr>
            <p:ph idx="1" type="body"/>
          </p:nvPr>
        </p:nvSpPr>
        <p:spPr>
          <a:xfrm>
            <a:off x="291150" y="732400"/>
            <a:ext cx="3980100" cy="428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solidFill>
                  <a:srgbClr val="595959"/>
                </a:solidFill>
                <a:latin typeface="Economica"/>
                <a:ea typeface="Economica"/>
                <a:cs typeface="Economica"/>
                <a:sym typeface="Economica"/>
              </a:rPr>
              <a:t>Ci sono 4 Porte Sante che il Papa aprirà a distanza di pochi giorni</a:t>
            </a:r>
            <a:endParaRPr sz="2200">
              <a:solidFill>
                <a:srgbClr val="595959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595959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solidFill>
                  <a:srgbClr val="595959"/>
                </a:solidFill>
                <a:latin typeface="Economica"/>
                <a:ea typeface="Economica"/>
                <a:cs typeface="Economica"/>
                <a:sym typeface="Economica"/>
              </a:rPr>
              <a:t>Il Giubileo inizia con l’apertura della Porta Santa di San Pietro il 24 dicembre 2024 </a:t>
            </a:r>
            <a:endParaRPr sz="2200">
              <a:solidFill>
                <a:srgbClr val="595959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solidFill>
                  <a:srgbClr val="595959"/>
                </a:solidFill>
                <a:latin typeface="Economica"/>
                <a:ea typeface="Economica"/>
                <a:cs typeface="Economica"/>
                <a:sym typeface="Economica"/>
              </a:rPr>
              <a:t>Sarà l’ultima ad essere chiusa al termine del Giubileo il 6 gennaio 2026</a:t>
            </a:r>
            <a:endParaRPr sz="2200">
              <a:solidFill>
                <a:srgbClr val="595959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595959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solidFill>
                  <a:srgbClr val="595959"/>
                </a:solidFill>
                <a:latin typeface="Economica"/>
                <a:ea typeface="Economica"/>
                <a:cs typeface="Economica"/>
                <a:sym typeface="Economica"/>
              </a:rPr>
              <a:t>Ha 16 formelle: dal peccato originale e dalla cacciata dal paradiso terrestre, alle apparizioni di Cristo Risorto a Tommaso e a tutti gli apostoli fino all’immagine di Cristo come porta di salvezza nell’ultima formella</a:t>
            </a:r>
            <a:endParaRPr sz="2200">
              <a:solidFill>
                <a:srgbClr val="595959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pic>
        <p:nvPicPr>
          <p:cNvPr descr="Il Giubileo: nascita e storia dell'Anno Santo cattolico" id="81" name="Google Shape;8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0"/>
            <a:ext cx="90477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/>
          <p:nvPr>
            <p:ph type="title"/>
          </p:nvPr>
        </p:nvSpPr>
        <p:spPr>
          <a:xfrm>
            <a:off x="2105250" y="0"/>
            <a:ext cx="4933500" cy="71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3300">
                <a:latin typeface="Economica"/>
                <a:ea typeface="Economica"/>
                <a:cs typeface="Economica"/>
                <a:sym typeface="Economica"/>
              </a:rPr>
              <a:t>LE QUATTRO PORTE SANTE</a:t>
            </a:r>
            <a:endParaRPr sz="3300">
              <a:latin typeface="Economica"/>
              <a:ea typeface="Economica"/>
              <a:cs typeface="Economica"/>
              <a:sym typeface="Economica"/>
            </a:endParaRPr>
          </a:p>
        </p:txBody>
      </p:sp>
      <p:pic>
        <p:nvPicPr>
          <p:cNvPr id="87" name="Google Shape;87;p17"/>
          <p:cNvPicPr preferRelativeResize="0"/>
          <p:nvPr/>
        </p:nvPicPr>
        <p:blipFill rotWithShape="1">
          <a:blip r:embed="rId3">
            <a:alphaModFix/>
          </a:blip>
          <a:srcRect b="6769" l="0" r="0" t="6769"/>
          <a:stretch/>
        </p:blipFill>
        <p:spPr>
          <a:xfrm>
            <a:off x="1326600" y="851225"/>
            <a:ext cx="2297200" cy="13240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videnziare Png, Vettori, PSD e Clipart per il download gratuito Pngtree" id="88" name="Google Shape;88;p17"/>
          <p:cNvPicPr preferRelativeResize="0"/>
          <p:nvPr/>
        </p:nvPicPr>
        <p:blipFill rotWithShape="1">
          <a:blip r:embed="rId4">
            <a:alphaModFix/>
          </a:blip>
          <a:srcRect b="24845" l="48095" r="0" t="48223"/>
          <a:stretch/>
        </p:blipFill>
        <p:spPr>
          <a:xfrm>
            <a:off x="398325" y="1732688"/>
            <a:ext cx="1158300" cy="132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7"/>
          <p:cNvPicPr preferRelativeResize="0"/>
          <p:nvPr/>
        </p:nvPicPr>
        <p:blipFill rotWithShape="1">
          <a:blip r:embed="rId5">
            <a:alphaModFix/>
          </a:blip>
          <a:srcRect b="0" l="3444" r="3454" t="0"/>
          <a:stretch/>
        </p:blipFill>
        <p:spPr>
          <a:xfrm>
            <a:off x="2447025" y="2933288"/>
            <a:ext cx="1922837" cy="1399581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7"/>
          <p:cNvSpPr txBox="1"/>
          <p:nvPr/>
        </p:nvSpPr>
        <p:spPr>
          <a:xfrm>
            <a:off x="341800" y="1732700"/>
            <a:ext cx="11583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24</a:t>
            </a:r>
            <a:endParaRPr sz="22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dicembre</a:t>
            </a:r>
            <a:endParaRPr sz="22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2024</a:t>
            </a:r>
            <a:endParaRPr sz="22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pic>
        <p:nvPicPr>
          <p:cNvPr id="91" name="Google Shape;91;p17"/>
          <p:cNvPicPr preferRelativeResize="0"/>
          <p:nvPr/>
        </p:nvPicPr>
        <p:blipFill rotWithShape="1">
          <a:blip r:embed="rId6">
            <a:alphaModFix/>
          </a:blip>
          <a:srcRect b="826" l="0" r="0" t="816"/>
          <a:stretch/>
        </p:blipFill>
        <p:spPr>
          <a:xfrm>
            <a:off x="5598125" y="851237"/>
            <a:ext cx="2015050" cy="14666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2" name="Google Shape;92;p17"/>
          <p:cNvCxnSpPr>
            <a:stCxn id="89" idx="0"/>
            <a:endCxn id="91" idx="1"/>
          </p:cNvCxnSpPr>
          <p:nvPr/>
        </p:nvCxnSpPr>
        <p:spPr>
          <a:xfrm rot="-5400000">
            <a:off x="3828894" y="1164038"/>
            <a:ext cx="1348800" cy="2189700"/>
          </a:xfrm>
          <a:prstGeom prst="curvedConnector2">
            <a:avLst/>
          </a:prstGeom>
          <a:noFill/>
          <a:ln cap="flat" cmpd="sng" w="19050">
            <a:solidFill>
              <a:schemeClr val="dk1"/>
            </a:solidFill>
            <a:prstDash val="dot"/>
            <a:round/>
            <a:headEnd len="med" w="med" type="none"/>
            <a:tailEnd len="med" w="med" type="triangle"/>
          </a:ln>
        </p:spPr>
      </p:cxnSp>
      <p:pic>
        <p:nvPicPr>
          <p:cNvPr id="93" name="Google Shape;93;p17"/>
          <p:cNvPicPr preferRelativeResize="0"/>
          <p:nvPr/>
        </p:nvPicPr>
        <p:blipFill rotWithShape="1">
          <a:blip r:embed="rId7">
            <a:alphaModFix/>
          </a:blip>
          <a:srcRect b="0" l="4379" r="4388" t="0"/>
          <a:stretch/>
        </p:blipFill>
        <p:spPr>
          <a:xfrm>
            <a:off x="5433662" y="3023938"/>
            <a:ext cx="2119123" cy="15427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4" name="Google Shape;94;p17"/>
          <p:cNvCxnSpPr>
            <a:stCxn id="91" idx="2"/>
            <a:endCxn id="93" idx="1"/>
          </p:cNvCxnSpPr>
          <p:nvPr/>
        </p:nvCxnSpPr>
        <p:spPr>
          <a:xfrm rot="5400000">
            <a:off x="5280850" y="2470624"/>
            <a:ext cx="1477500" cy="1172100"/>
          </a:xfrm>
          <a:prstGeom prst="curvedConnector4">
            <a:avLst>
              <a:gd fmla="val 23892" name="adj1"/>
              <a:gd fmla="val 120307" name="adj2"/>
            </a:avLst>
          </a:prstGeom>
          <a:noFill/>
          <a:ln cap="flat" cmpd="sng" w="19050">
            <a:solidFill>
              <a:schemeClr val="dk1"/>
            </a:solidFill>
            <a:prstDash val="dot"/>
            <a:round/>
            <a:headEnd len="med" w="med" type="none"/>
            <a:tailEnd len="med" w="med" type="triangle"/>
          </a:ln>
        </p:spPr>
      </p:cxnSp>
      <p:pic>
        <p:nvPicPr>
          <p:cNvPr descr="Evidenziare Png, Vettori, PSD e Clipart per il download gratuito Pngtree" id="95" name="Google Shape;95;p17"/>
          <p:cNvPicPr preferRelativeResize="0"/>
          <p:nvPr/>
        </p:nvPicPr>
        <p:blipFill rotWithShape="1">
          <a:blip r:embed="rId4">
            <a:alphaModFix/>
          </a:blip>
          <a:srcRect b="24845" l="47282" r="2017" t="48223"/>
          <a:stretch/>
        </p:blipFill>
        <p:spPr>
          <a:xfrm>
            <a:off x="1691925" y="3698425"/>
            <a:ext cx="998225" cy="12976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7"/>
          <p:cNvSpPr txBox="1"/>
          <p:nvPr/>
        </p:nvSpPr>
        <p:spPr>
          <a:xfrm>
            <a:off x="1641131" y="3746925"/>
            <a:ext cx="10998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29</a:t>
            </a:r>
            <a:endParaRPr sz="22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dicembre</a:t>
            </a:r>
            <a:endParaRPr sz="22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2024</a:t>
            </a:r>
            <a:endParaRPr sz="22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97" name="Google Shape;97;p17"/>
          <p:cNvCxnSpPr>
            <a:stCxn id="87" idx="2"/>
            <a:endCxn id="89" idx="1"/>
          </p:cNvCxnSpPr>
          <p:nvPr/>
        </p:nvCxnSpPr>
        <p:spPr>
          <a:xfrm rot="5400000">
            <a:off x="1732250" y="2890048"/>
            <a:ext cx="1457700" cy="28200"/>
          </a:xfrm>
          <a:prstGeom prst="curvedConnector4">
            <a:avLst>
              <a:gd fmla="val 26000" name="adj1"/>
              <a:gd fmla="val 944327" name="adj2"/>
            </a:avLst>
          </a:prstGeom>
          <a:noFill/>
          <a:ln cap="flat" cmpd="sng" w="19050">
            <a:solidFill>
              <a:schemeClr val="dk1"/>
            </a:solidFill>
            <a:prstDash val="dot"/>
            <a:round/>
            <a:headEnd len="med" w="med" type="none"/>
            <a:tailEnd len="med" w="med" type="triangle"/>
          </a:ln>
        </p:spPr>
      </p:cxnSp>
      <p:sp>
        <p:nvSpPr>
          <p:cNvPr id="98" name="Google Shape;98;p17"/>
          <p:cNvSpPr txBox="1"/>
          <p:nvPr/>
        </p:nvSpPr>
        <p:spPr>
          <a:xfrm>
            <a:off x="0" y="993800"/>
            <a:ext cx="1295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Basilica di</a:t>
            </a:r>
            <a:endParaRPr sz="18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San Pietro</a:t>
            </a:r>
            <a:endParaRPr sz="18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99" name="Google Shape;99;p17"/>
          <p:cNvSpPr txBox="1"/>
          <p:nvPr/>
        </p:nvSpPr>
        <p:spPr>
          <a:xfrm>
            <a:off x="2690138" y="4332875"/>
            <a:ext cx="2015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Basilica di</a:t>
            </a:r>
            <a:endParaRPr sz="18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San Giovanni in Laterano</a:t>
            </a:r>
            <a:endParaRPr sz="18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pic>
        <p:nvPicPr>
          <p:cNvPr descr="Evidenziare Png, Vettori, PSD e Clipart per il download gratuito Pngtree" id="100" name="Google Shape;100;p17"/>
          <p:cNvPicPr preferRelativeResize="0"/>
          <p:nvPr/>
        </p:nvPicPr>
        <p:blipFill rotWithShape="1">
          <a:blip r:embed="rId4">
            <a:alphaModFix/>
          </a:blip>
          <a:srcRect b="24845" l="48095" r="0" t="48223"/>
          <a:stretch/>
        </p:blipFill>
        <p:spPr>
          <a:xfrm>
            <a:off x="7434050" y="260800"/>
            <a:ext cx="1158300" cy="1200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7"/>
          <p:cNvSpPr txBox="1"/>
          <p:nvPr/>
        </p:nvSpPr>
        <p:spPr>
          <a:xfrm>
            <a:off x="7296646" y="260800"/>
            <a:ext cx="12957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1</a:t>
            </a:r>
            <a:endParaRPr sz="22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gennaio</a:t>
            </a:r>
            <a:endParaRPr sz="22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2025</a:t>
            </a:r>
            <a:endParaRPr sz="22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102" name="Google Shape;102;p17"/>
          <p:cNvSpPr txBox="1"/>
          <p:nvPr/>
        </p:nvSpPr>
        <p:spPr>
          <a:xfrm>
            <a:off x="7663963" y="1382275"/>
            <a:ext cx="12957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Basilica di</a:t>
            </a:r>
            <a:endParaRPr sz="18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Santa Maria Maggiore</a:t>
            </a:r>
            <a:endParaRPr sz="18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103" name="Google Shape;103;p17"/>
          <p:cNvSpPr txBox="1"/>
          <p:nvPr/>
        </p:nvSpPr>
        <p:spPr>
          <a:xfrm>
            <a:off x="7720500" y="3023950"/>
            <a:ext cx="12957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Basilica di</a:t>
            </a:r>
            <a:endParaRPr sz="18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San Paolo fuori le mura</a:t>
            </a:r>
            <a:endParaRPr sz="18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pic>
        <p:nvPicPr>
          <p:cNvPr descr="Evidenziare Png, Vettori, PSD e Clipart per il download gratuito Pngtree" id="104" name="Google Shape;104;p17"/>
          <p:cNvPicPr preferRelativeResize="0"/>
          <p:nvPr/>
        </p:nvPicPr>
        <p:blipFill rotWithShape="1">
          <a:blip r:embed="rId4">
            <a:alphaModFix/>
          </a:blip>
          <a:srcRect b="24845" l="48095" r="0" t="48223"/>
          <a:stretch/>
        </p:blipFill>
        <p:spPr>
          <a:xfrm>
            <a:off x="7127075" y="3942900"/>
            <a:ext cx="1397276" cy="1200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7"/>
          <p:cNvSpPr txBox="1"/>
          <p:nvPr/>
        </p:nvSpPr>
        <p:spPr>
          <a:xfrm>
            <a:off x="7127075" y="3942900"/>
            <a:ext cx="12957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5</a:t>
            </a:r>
            <a:endParaRPr sz="22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gennaio</a:t>
            </a:r>
            <a:endParaRPr sz="22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2025</a:t>
            </a:r>
            <a:endParaRPr sz="22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videnziare Png, Vettori, PSD e Clipart per il download gratuito Pngtree" id="110" name="Google Shape;110;p18"/>
          <p:cNvPicPr preferRelativeResize="0"/>
          <p:nvPr/>
        </p:nvPicPr>
        <p:blipFill rotWithShape="1">
          <a:blip r:embed="rId3">
            <a:alphaModFix/>
          </a:blip>
          <a:srcRect b="25158" l="876" r="51980" t="47911"/>
          <a:stretch/>
        </p:blipFill>
        <p:spPr>
          <a:xfrm>
            <a:off x="5472575" y="1044775"/>
            <a:ext cx="2667850" cy="6664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videnziare Png, Vettori, PSD e Clipart per il download gratuito Pngtree" id="111" name="Google Shape;111;p18"/>
          <p:cNvPicPr preferRelativeResize="0"/>
          <p:nvPr/>
        </p:nvPicPr>
        <p:blipFill rotWithShape="1">
          <a:blip r:embed="rId3">
            <a:alphaModFix/>
          </a:blip>
          <a:srcRect b="25158" l="876" r="51980" t="47911"/>
          <a:stretch/>
        </p:blipFill>
        <p:spPr>
          <a:xfrm>
            <a:off x="7145625" y="82050"/>
            <a:ext cx="1852675" cy="6664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videnziare Png, Vettori, PSD e Clipart per il download gratuito Pngtree" id="112" name="Google Shape;112;p18"/>
          <p:cNvPicPr preferRelativeResize="0"/>
          <p:nvPr/>
        </p:nvPicPr>
        <p:blipFill rotWithShape="1">
          <a:blip r:embed="rId3">
            <a:alphaModFix/>
          </a:blip>
          <a:srcRect b="25158" l="876" r="51980" t="47911"/>
          <a:stretch/>
        </p:blipFill>
        <p:spPr>
          <a:xfrm>
            <a:off x="4717698" y="264475"/>
            <a:ext cx="1703287" cy="666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45066">
            <a:off x="-793536" y="-234550"/>
            <a:ext cx="4901421" cy="3063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10443">
            <a:off x="4572189" y="2743870"/>
            <a:ext cx="5029996" cy="2829409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8"/>
          <p:cNvSpPr txBox="1"/>
          <p:nvPr/>
        </p:nvSpPr>
        <p:spPr>
          <a:xfrm>
            <a:off x="4572000" y="1711163"/>
            <a:ext cx="4572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solidFill>
                  <a:srgbClr val="595959"/>
                </a:solidFill>
                <a:latin typeface="Economica"/>
                <a:ea typeface="Economica"/>
                <a:cs typeface="Economica"/>
                <a:sym typeface="Economica"/>
              </a:rPr>
              <a:t>Varcare la Porta Santa significa </a:t>
            </a:r>
            <a:r>
              <a:rPr b="1" i="1" lang="it" sz="2200" u="sng">
                <a:solidFill>
                  <a:srgbClr val="595959"/>
                </a:solidFill>
                <a:latin typeface="Economica"/>
                <a:ea typeface="Economica"/>
                <a:cs typeface="Economica"/>
                <a:sym typeface="Economica"/>
              </a:rPr>
              <a:t>desiderare</a:t>
            </a:r>
            <a:r>
              <a:rPr lang="it" sz="2200">
                <a:solidFill>
                  <a:srgbClr val="595959"/>
                </a:solidFill>
                <a:latin typeface="Economica"/>
                <a:ea typeface="Economica"/>
                <a:cs typeface="Economica"/>
                <a:sym typeface="Economica"/>
              </a:rPr>
              <a:t> di camminare verso Gesù</a:t>
            </a:r>
            <a:endParaRPr sz="2200">
              <a:solidFill>
                <a:srgbClr val="595959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116" name="Google Shape;116;p18"/>
          <p:cNvSpPr txBox="1"/>
          <p:nvPr/>
        </p:nvSpPr>
        <p:spPr>
          <a:xfrm>
            <a:off x="5051825" y="336075"/>
            <a:ext cx="1035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VARCARE</a:t>
            </a:r>
            <a:endParaRPr sz="22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117" name="Google Shape;117;p18"/>
          <p:cNvSpPr txBox="1"/>
          <p:nvPr/>
        </p:nvSpPr>
        <p:spPr>
          <a:xfrm>
            <a:off x="7212075" y="153638"/>
            <a:ext cx="1587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UN PASSAGGIO</a:t>
            </a:r>
            <a:endParaRPr sz="22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118" name="Google Shape;118;p18"/>
          <p:cNvSpPr txBox="1"/>
          <p:nvPr/>
        </p:nvSpPr>
        <p:spPr>
          <a:xfrm>
            <a:off x="5629450" y="1116375"/>
            <a:ext cx="21657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UN SEGNO CONCRETO</a:t>
            </a:r>
            <a:endParaRPr sz="22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19" name="Google Shape;119;p18"/>
          <p:cNvCxnSpPr>
            <a:stCxn id="117" idx="2"/>
            <a:endCxn id="110" idx="0"/>
          </p:cNvCxnSpPr>
          <p:nvPr/>
        </p:nvCxnSpPr>
        <p:spPr>
          <a:xfrm rot="5400000">
            <a:off x="7222275" y="261038"/>
            <a:ext cx="367800" cy="1199400"/>
          </a:xfrm>
          <a:prstGeom prst="curvedConnector3">
            <a:avLst>
              <a:gd fmla="val 50019" name="adj1"/>
            </a:avLst>
          </a:prstGeom>
          <a:noFill/>
          <a:ln cap="flat" cmpd="sng" w="19050">
            <a:solidFill>
              <a:schemeClr val="dk1"/>
            </a:solidFill>
            <a:prstDash val="dot"/>
            <a:round/>
            <a:headEnd len="med" w="med" type="none"/>
            <a:tailEnd len="med" w="med" type="triangle"/>
          </a:ln>
        </p:spPr>
      </p:cxnSp>
      <p:sp>
        <p:nvSpPr>
          <p:cNvPr id="120" name="Google Shape;120;p18"/>
          <p:cNvSpPr txBox="1"/>
          <p:nvPr/>
        </p:nvSpPr>
        <p:spPr>
          <a:xfrm>
            <a:off x="0" y="3246238"/>
            <a:ext cx="45720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solidFill>
                  <a:srgbClr val="595959"/>
                </a:solidFill>
                <a:latin typeface="Economica"/>
                <a:ea typeface="Economica"/>
                <a:cs typeface="Economica"/>
                <a:sym typeface="Economica"/>
              </a:rPr>
              <a:t>Significa guardare al </a:t>
            </a:r>
            <a:r>
              <a:rPr b="1" i="1" lang="it" sz="2200">
                <a:solidFill>
                  <a:srgbClr val="595959"/>
                </a:solidFill>
                <a:latin typeface="Economica"/>
                <a:ea typeface="Economica"/>
                <a:cs typeface="Economica"/>
                <a:sym typeface="Economica"/>
              </a:rPr>
              <a:t>passato</a:t>
            </a:r>
            <a:r>
              <a:rPr lang="it" sz="2200">
                <a:solidFill>
                  <a:srgbClr val="595959"/>
                </a:solidFill>
                <a:latin typeface="Economica"/>
                <a:ea typeface="Economica"/>
                <a:cs typeface="Economica"/>
                <a:sym typeface="Economica"/>
              </a:rPr>
              <a:t> con gratitudine e perdono </a:t>
            </a:r>
            <a:endParaRPr sz="2200">
              <a:solidFill>
                <a:srgbClr val="595959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solidFill>
                  <a:srgbClr val="595959"/>
                </a:solidFill>
                <a:latin typeface="Economica"/>
                <a:ea typeface="Economica"/>
                <a:cs typeface="Economica"/>
                <a:sym typeface="Economica"/>
              </a:rPr>
              <a:t>Significa incamminarsi verso il </a:t>
            </a:r>
            <a:r>
              <a:rPr b="1" i="1" lang="it" sz="2200">
                <a:solidFill>
                  <a:srgbClr val="595959"/>
                </a:solidFill>
                <a:latin typeface="Economica"/>
                <a:ea typeface="Economica"/>
                <a:cs typeface="Economica"/>
                <a:sym typeface="Economica"/>
              </a:rPr>
              <a:t>futuro</a:t>
            </a:r>
            <a:r>
              <a:rPr lang="it" sz="2200">
                <a:solidFill>
                  <a:srgbClr val="595959"/>
                </a:solidFill>
                <a:latin typeface="Economica"/>
                <a:ea typeface="Economica"/>
                <a:cs typeface="Economica"/>
                <a:sym typeface="Economica"/>
              </a:rPr>
              <a:t> con speranza, gioia e amore</a:t>
            </a:r>
            <a:endParaRPr sz="1800"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21" name="Google Shape;121;p18"/>
          <p:cNvCxnSpPr>
            <a:stCxn id="112" idx="3"/>
            <a:endCxn id="117" idx="1"/>
          </p:cNvCxnSpPr>
          <p:nvPr/>
        </p:nvCxnSpPr>
        <p:spPr>
          <a:xfrm flipH="1" rot="10800000">
            <a:off x="6420985" y="415275"/>
            <a:ext cx="791100" cy="182400"/>
          </a:xfrm>
          <a:prstGeom prst="curvedConnector3">
            <a:avLst>
              <a:gd fmla="val 49999" name="adj1"/>
            </a:avLst>
          </a:prstGeom>
          <a:noFill/>
          <a:ln cap="flat" cmpd="sng" w="19050">
            <a:solidFill>
              <a:schemeClr val="dk1"/>
            </a:solidFill>
            <a:prstDash val="dot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9"/>
          <p:cNvSpPr txBox="1"/>
          <p:nvPr/>
        </p:nvSpPr>
        <p:spPr>
          <a:xfrm>
            <a:off x="1526700" y="0"/>
            <a:ext cx="6090600" cy="6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33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PELLEGRINAGGIO DELLE 7 CHIESE</a:t>
            </a:r>
            <a:endParaRPr sz="33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300">
              <a:solidFill>
                <a:srgbClr val="0000FF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pic>
        <p:nvPicPr>
          <p:cNvPr id="127" name="Google Shape;12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1550" y="640500"/>
            <a:ext cx="2649775" cy="4250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1325" y="640500"/>
            <a:ext cx="2791124" cy="4250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0"/>
          <p:cNvSpPr txBox="1"/>
          <p:nvPr>
            <p:ph type="title"/>
          </p:nvPr>
        </p:nvSpPr>
        <p:spPr>
          <a:xfrm>
            <a:off x="2743950" y="2241150"/>
            <a:ext cx="3656100" cy="66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3000">
                <a:solidFill>
                  <a:srgbClr val="10C8FF"/>
                </a:solidFill>
                <a:latin typeface="Economica"/>
                <a:ea typeface="Economica"/>
                <a:cs typeface="Economica"/>
                <a:sym typeface="Economica"/>
              </a:rPr>
              <a:t>LE 7 PAROLE DEL GIUBILEO</a:t>
            </a:r>
            <a:endParaRPr sz="3000">
              <a:solidFill>
                <a:srgbClr val="10C8FF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134" name="Google Shape;134;p20"/>
          <p:cNvSpPr txBox="1"/>
          <p:nvPr/>
        </p:nvSpPr>
        <p:spPr>
          <a:xfrm>
            <a:off x="313650" y="994775"/>
            <a:ext cx="24303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PELLEGRINAGGIO</a:t>
            </a:r>
            <a:endParaRPr b="1" sz="20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cammino verso un luogo sicuro</a:t>
            </a:r>
            <a:endParaRPr sz="18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35" name="Google Shape;135;p20"/>
          <p:cNvCxnSpPr>
            <a:endCxn id="134" idx="2"/>
          </p:cNvCxnSpPr>
          <p:nvPr/>
        </p:nvCxnSpPr>
        <p:spPr>
          <a:xfrm rot="10800000">
            <a:off x="1528800" y="1764275"/>
            <a:ext cx="1059900" cy="609600"/>
          </a:xfrm>
          <a:prstGeom prst="curvedConnector2">
            <a:avLst/>
          </a:prstGeom>
          <a:noFill/>
          <a:ln cap="flat" cmpd="sng" w="19050">
            <a:solidFill>
              <a:schemeClr val="dk1"/>
            </a:solidFill>
            <a:prstDash val="dot"/>
            <a:round/>
            <a:headEnd len="med" w="med" type="none"/>
            <a:tailEnd len="med" w="med" type="triangle"/>
          </a:ln>
        </p:spPr>
      </p:cxnSp>
      <p:sp>
        <p:nvSpPr>
          <p:cNvPr id="136" name="Google Shape;136;p20"/>
          <p:cNvSpPr txBox="1"/>
          <p:nvPr/>
        </p:nvSpPr>
        <p:spPr>
          <a:xfrm>
            <a:off x="3153375" y="293900"/>
            <a:ext cx="2430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PERDONO</a:t>
            </a:r>
            <a:endParaRPr b="1" sz="20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dono speciale del Signore che cancella le azioni sbagliate dandoci un’altra possibilità</a:t>
            </a:r>
            <a:endParaRPr sz="18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37" name="Google Shape;137;p20"/>
          <p:cNvCxnSpPr>
            <a:stCxn id="133" idx="0"/>
            <a:endCxn id="136" idx="2"/>
          </p:cNvCxnSpPr>
          <p:nvPr/>
        </p:nvCxnSpPr>
        <p:spPr>
          <a:xfrm flipH="1" rot="5400000">
            <a:off x="4158450" y="1827600"/>
            <a:ext cx="623700" cy="203400"/>
          </a:xfrm>
          <a:prstGeom prst="curvedConnector3">
            <a:avLst>
              <a:gd fmla="val 49996" name="adj1"/>
            </a:avLst>
          </a:prstGeom>
          <a:noFill/>
          <a:ln cap="flat" cmpd="sng" w="19050">
            <a:solidFill>
              <a:schemeClr val="dk1"/>
            </a:solidFill>
            <a:prstDash val="dot"/>
            <a:round/>
            <a:headEnd len="med" w="med" type="none"/>
            <a:tailEnd len="med" w="med" type="triangle"/>
          </a:ln>
        </p:spPr>
      </p:cxnSp>
      <p:sp>
        <p:nvSpPr>
          <p:cNvPr id="138" name="Google Shape;138;p20"/>
          <p:cNvSpPr txBox="1"/>
          <p:nvPr/>
        </p:nvSpPr>
        <p:spPr>
          <a:xfrm>
            <a:off x="6498925" y="579125"/>
            <a:ext cx="2430300" cy="16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INDULGENZA</a:t>
            </a:r>
            <a:endParaRPr b="1" sz="20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dono speciale del Signore che elimina la forza negativa interiore che ci fa compiere le azioni sbagliate</a:t>
            </a:r>
            <a:endParaRPr sz="18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39" name="Google Shape;139;p20"/>
          <p:cNvCxnSpPr>
            <a:endCxn id="138" idx="1"/>
          </p:cNvCxnSpPr>
          <p:nvPr/>
        </p:nvCxnSpPr>
        <p:spPr>
          <a:xfrm rot="-5400000">
            <a:off x="5658775" y="1400975"/>
            <a:ext cx="861600" cy="818700"/>
          </a:xfrm>
          <a:prstGeom prst="curvedConnector2">
            <a:avLst/>
          </a:prstGeom>
          <a:noFill/>
          <a:ln cap="flat" cmpd="sng" w="19050">
            <a:solidFill>
              <a:schemeClr val="dk1"/>
            </a:solidFill>
            <a:prstDash val="dot"/>
            <a:round/>
            <a:headEnd len="med" w="med" type="none"/>
            <a:tailEnd len="med" w="med" type="triangle"/>
          </a:ln>
        </p:spPr>
      </p:cxnSp>
      <p:sp>
        <p:nvSpPr>
          <p:cNvPr id="140" name="Google Shape;140;p20"/>
          <p:cNvSpPr txBox="1"/>
          <p:nvPr/>
        </p:nvSpPr>
        <p:spPr>
          <a:xfrm>
            <a:off x="158400" y="3226725"/>
            <a:ext cx="24303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PREGHIERA</a:t>
            </a:r>
            <a:endParaRPr b="1" sz="20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via per mettersi in relazione con Dio</a:t>
            </a:r>
            <a:endParaRPr sz="18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41" name="Google Shape;141;p20"/>
          <p:cNvCxnSpPr>
            <a:endCxn id="140" idx="0"/>
          </p:cNvCxnSpPr>
          <p:nvPr/>
        </p:nvCxnSpPr>
        <p:spPr>
          <a:xfrm flipH="1">
            <a:off x="1373550" y="2690325"/>
            <a:ext cx="1158600" cy="536400"/>
          </a:xfrm>
          <a:prstGeom prst="curvedConnector2">
            <a:avLst/>
          </a:prstGeom>
          <a:noFill/>
          <a:ln cap="flat" cmpd="sng" w="19050">
            <a:solidFill>
              <a:schemeClr val="dk1"/>
            </a:solidFill>
            <a:prstDash val="dot"/>
            <a:round/>
            <a:headEnd len="med" w="med" type="none"/>
            <a:tailEnd len="med" w="med" type="triangle"/>
          </a:ln>
        </p:spPr>
      </p:cxnSp>
      <p:sp>
        <p:nvSpPr>
          <p:cNvPr id="142" name="Google Shape;142;p20"/>
          <p:cNvSpPr txBox="1"/>
          <p:nvPr/>
        </p:nvSpPr>
        <p:spPr>
          <a:xfrm>
            <a:off x="2430450" y="3768900"/>
            <a:ext cx="24303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MISERICORDIA</a:t>
            </a:r>
            <a:endParaRPr b="1" sz="20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amore incondizionato di Dio per ciascuno di noi</a:t>
            </a:r>
            <a:endParaRPr sz="18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43" name="Google Shape;143;p20"/>
          <p:cNvCxnSpPr>
            <a:endCxn id="142" idx="0"/>
          </p:cNvCxnSpPr>
          <p:nvPr/>
        </p:nvCxnSpPr>
        <p:spPr>
          <a:xfrm rot="5400000">
            <a:off x="3329550" y="3243750"/>
            <a:ext cx="841200" cy="2091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chemeClr val="dk1"/>
            </a:solidFill>
            <a:prstDash val="dot"/>
            <a:round/>
            <a:headEnd len="med" w="med" type="none"/>
            <a:tailEnd len="med" w="med" type="triangle"/>
          </a:ln>
        </p:spPr>
      </p:cxnSp>
      <p:sp>
        <p:nvSpPr>
          <p:cNvPr id="144" name="Google Shape;144;p20"/>
          <p:cNvSpPr txBox="1"/>
          <p:nvPr/>
        </p:nvSpPr>
        <p:spPr>
          <a:xfrm>
            <a:off x="4874425" y="3394200"/>
            <a:ext cx="2430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ANCORA</a:t>
            </a:r>
            <a:endParaRPr b="1" sz="20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permette di rimanere saldo e ricorda che Gesù è sempre al tuo fianco</a:t>
            </a:r>
            <a:endParaRPr sz="18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45" name="Google Shape;145;p20"/>
          <p:cNvCxnSpPr/>
          <p:nvPr/>
        </p:nvCxnSpPr>
        <p:spPr>
          <a:xfrm flipH="1" rot="-5400000">
            <a:off x="4934325" y="3080475"/>
            <a:ext cx="689700" cy="361800"/>
          </a:xfrm>
          <a:prstGeom prst="curvedConnector3">
            <a:avLst>
              <a:gd fmla="val 98343" name="adj1"/>
            </a:avLst>
          </a:prstGeom>
          <a:noFill/>
          <a:ln cap="flat" cmpd="sng" w="19050">
            <a:solidFill>
              <a:schemeClr val="dk1"/>
            </a:solidFill>
            <a:prstDash val="dot"/>
            <a:round/>
            <a:headEnd len="med" w="med" type="none"/>
            <a:tailEnd len="med" w="med" type="triangle"/>
          </a:ln>
        </p:spPr>
      </p:cxnSp>
      <p:sp>
        <p:nvSpPr>
          <p:cNvPr id="146" name="Google Shape;146;p20"/>
          <p:cNvSpPr txBox="1"/>
          <p:nvPr/>
        </p:nvSpPr>
        <p:spPr>
          <a:xfrm>
            <a:off x="6713700" y="2508300"/>
            <a:ext cx="2430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SPERANZA</a:t>
            </a:r>
            <a:endParaRPr b="1" sz="20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certezza della presenza di Gesù nella nostra vita e nel nostro quotidiano</a:t>
            </a:r>
            <a:endParaRPr sz="18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47" name="Google Shape;147;p20"/>
          <p:cNvCxnSpPr>
            <a:stCxn id="133" idx="3"/>
            <a:endCxn id="146" idx="0"/>
          </p:cNvCxnSpPr>
          <p:nvPr/>
        </p:nvCxnSpPr>
        <p:spPr>
          <a:xfrm flipH="1" rot="10800000">
            <a:off x="6400050" y="2508150"/>
            <a:ext cx="1528800" cy="63600"/>
          </a:xfrm>
          <a:prstGeom prst="curvedConnector4">
            <a:avLst>
              <a:gd fmla="val 10258" name="adj1"/>
              <a:gd fmla="val 474175" name="adj2"/>
            </a:avLst>
          </a:prstGeom>
          <a:noFill/>
          <a:ln cap="flat" cmpd="sng" w="19050">
            <a:solidFill>
              <a:schemeClr val="dk1"/>
            </a:solidFill>
            <a:prstDash val="dot"/>
            <a:round/>
            <a:headEnd len="med" w="med" type="none"/>
            <a:tailEnd len="med" w="med" type="triangle"/>
          </a:ln>
        </p:spPr>
      </p:cxnSp>
      <p:sp>
        <p:nvSpPr>
          <p:cNvPr id="148" name="Google Shape;148;p20"/>
          <p:cNvSpPr txBox="1"/>
          <p:nvPr/>
        </p:nvSpPr>
        <p:spPr>
          <a:xfrm>
            <a:off x="452175" y="406950"/>
            <a:ext cx="1528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click 1</a:t>
            </a: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1"/>
          <p:cNvSpPr txBox="1"/>
          <p:nvPr>
            <p:ph type="title"/>
          </p:nvPr>
        </p:nvSpPr>
        <p:spPr>
          <a:xfrm>
            <a:off x="4641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i="1" lang="it" sz="3320">
                <a:solidFill>
                  <a:srgbClr val="88BAFF"/>
                </a:solidFill>
                <a:latin typeface="Economica"/>
                <a:ea typeface="Economica"/>
                <a:cs typeface="Economica"/>
                <a:sym typeface="Economica"/>
              </a:rPr>
              <a:t>INNO DEL GIUBILEO - GIOVANI</a:t>
            </a:r>
            <a:endParaRPr b="1" i="1" sz="3320">
              <a:solidFill>
                <a:srgbClr val="88BAFF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pic>
        <p:nvPicPr>
          <p:cNvPr id="154" name="Google Shape;154;p21" title="Meta dei miei sogni - Canto per il Giubileo 2025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46600" y="572700"/>
            <a:ext cx="5755600" cy="431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