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2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9144000" cy="6858000" type="screen4x3"/>
  <p:notesSz cx="6858000" cy="9144000"/>
  <p:embeddedFontLst>
    <p:embeddedFont>
      <p:font typeface="Merriweather" panose="00000500000000000000" pitchFamily="2" charset="0"/>
      <p:regular r:id="rId27"/>
      <p:bold r:id="rId28"/>
      <p:italic r:id="rId29"/>
      <p:boldItalic r:id="rId30"/>
    </p:embeddedFont>
    <p:embeddedFont>
      <p:font typeface="Montserrat" panose="00000500000000000000" pitchFamily="2" charset="0"/>
      <p:regular r:id="rId31"/>
      <p:bold r:id="rId32"/>
      <p:italic r:id="rId33"/>
      <p:boldItalic r:id="rId3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8" roundtripDataSignature="AMtx7mg3BIQicAKRsmmqUAz+9s0N6cz6+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1" d="100"/>
          <a:sy n="81" d="100"/>
        </p:scale>
        <p:origin x="1262" y="53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8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7.fntdata"/><Relationship Id="rId38" Type="http://customschemas.google.com/relationships/presentationmetadata" Target="meta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6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g28e5163dd4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" name="Google Shape;25;g28e5163dd4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9" name="Google Shape;99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13" name="Google Shape;113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2" name="Google Shape;12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29" name="Google Shape;129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38" name="Google Shape;138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47" name="Google Shape;14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57" name="Google Shape;157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28e5163dd4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28e5163dd4f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28e5163dd4f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28e5163dd4f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920133df0f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85" name="Google Shape;185;g2920133df0f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3" name="Google Shape;3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2920133df0f_0_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192" name="Google Shape;192;g2920133df0f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28e5163dd4f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28e5163dd4f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29247a3a380ac413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29247a3a380ac413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g2920133df0f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0" name="Google Shape;210;g2920133df0f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g28e5163dd4f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" name="Google Shape;215;g28e5163dd4f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39" name="Google Shape;39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46" name="Google Shape;46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56" name="Google Shape;56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64" name="Google Shape;6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75" name="Google Shape;7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4" name="Google Shape;84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93" name="Google Shape;93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 type="tx">
  <p:cSld name="TITLE_AND_BODY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2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2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marL="3200400" lvl="6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marL="3657600" lvl="7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marL="4114800" lvl="8" indent="-34290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14" name="Google Shape;14;p22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22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22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layout with centered title and subtitle placeholders" type="title">
  <p:cSld name="TITLE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lvl="1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lvl="2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lvl="3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lvl="4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lvl="5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6pPr>
            <a:lvl7pPr lvl="6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7pPr>
            <a:lvl8pPr lvl="7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8pPr>
            <a:lvl9pPr lvl="8" algn="l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9pPr>
          </a:lstStyle>
          <a:p>
            <a:endParaRPr/>
          </a:p>
        </p:txBody>
      </p:sp>
      <p:sp>
        <p:nvSpPr>
          <p:cNvPr id="20" name="Google Shape;20;p23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" name="Google Shape;21;p23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23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AF5F6"/>
            </a:gs>
            <a:gs pos="100000">
              <a:srgbClr val="92C7CB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1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431800" algn="l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21"/>
          <p:cNvSpPr txBox="1">
            <a:spLocks noGrp="1"/>
          </p:cNvSpPr>
          <p:nvPr>
            <p:ph type="dt" idx="10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9" name="Google Shape;9;p21"/>
          <p:cNvSpPr txBox="1">
            <a:spLocks noGrp="1"/>
          </p:cNvSpPr>
          <p:nvPr>
            <p:ph type="ftr" idx="11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0" name="Google Shape;10;p21"/>
          <p:cNvSpPr txBox="1">
            <a:spLocks noGrp="1"/>
          </p:cNvSpPr>
          <p:nvPr>
            <p:ph type="sldNum" idx="12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‹N›</a:t>
            </a:fld>
            <a:endParaRPr>
              <a:solidFill>
                <a:srgbClr val="000000"/>
              </a:solidFill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jpg"/><Relationship Id="rId5" Type="http://schemas.openxmlformats.org/officeDocument/2006/relationships/image" Target="../media/image41.jpg"/><Relationship Id="rId4" Type="http://schemas.openxmlformats.org/officeDocument/2006/relationships/image" Target="../media/image4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g"/><Relationship Id="rId5" Type="http://schemas.openxmlformats.org/officeDocument/2006/relationships/image" Target="../media/image54.jpg"/><Relationship Id="rId4" Type="http://schemas.openxmlformats.org/officeDocument/2006/relationships/image" Target="../media/image5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jp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jpg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g28e5163dd4f_0_0"/>
          <p:cNvSpPr txBox="1">
            <a:spLocks noGrp="1"/>
          </p:cNvSpPr>
          <p:nvPr>
            <p:ph type="title"/>
          </p:nvPr>
        </p:nvSpPr>
        <p:spPr>
          <a:xfrm>
            <a:off x="-879725" y="843128"/>
            <a:ext cx="8229600" cy="17865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accent2"/>
                </a:solidFill>
                <a:latin typeface="Merriweather"/>
                <a:ea typeface="Merriweather"/>
                <a:cs typeface="Merriweather"/>
                <a:sym typeface="Merriweather"/>
              </a:rPr>
              <a:t>CAMPO INVERNALE TORINO</a:t>
            </a:r>
            <a:endParaRPr sz="4500" b="1">
              <a:solidFill>
                <a:schemeClr val="accent2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500" b="1">
                <a:solidFill>
                  <a:schemeClr val="accent2"/>
                </a:solidFill>
                <a:latin typeface="Merriweather"/>
                <a:ea typeface="Merriweather"/>
                <a:cs typeface="Merriweather"/>
                <a:sym typeface="Merriweather"/>
              </a:rPr>
              <a:t>2023-24</a:t>
            </a:r>
            <a:endParaRPr sz="4500" b="1">
              <a:solidFill>
                <a:schemeClr val="accent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8" name="Google Shape;28;g28e5163dd4f_0_0"/>
          <p:cNvPicPr preferRelativeResize="0"/>
          <p:nvPr/>
        </p:nvPicPr>
        <p:blipFill rotWithShape="1">
          <a:blip r:embed="rId3">
            <a:alphaModFix/>
          </a:blip>
          <a:srcRect l="48188" t="23432" r="21890" b="20470"/>
          <a:stretch/>
        </p:blipFill>
        <p:spPr>
          <a:xfrm>
            <a:off x="6688375" y="168000"/>
            <a:ext cx="2263626" cy="2043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g28e5163dd4f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3523250"/>
            <a:ext cx="4388400" cy="3287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Google Shape;30;g28e5163dd4f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72000" y="3550216"/>
            <a:ext cx="4450800" cy="32331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4"/>
          <p:cNvSpPr txBox="1"/>
          <p:nvPr/>
        </p:nvSpPr>
        <p:spPr>
          <a:xfrm>
            <a:off x="0" y="127050"/>
            <a:ext cx="9144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-US" sz="3400" b="1" i="0" u="sng" strike="noStrike" cap="none">
                <a:solidFill>
                  <a:schemeClr val="accent2"/>
                </a:solidFill>
                <a:latin typeface="Merriweather"/>
                <a:ea typeface="Merriweather"/>
                <a:cs typeface="Merriweather"/>
                <a:sym typeface="Merriweather"/>
              </a:rPr>
              <a:t>TORINO – le strade di don Bosco</a:t>
            </a:r>
            <a:endParaRPr sz="3400" b="1" i="0" u="sng" strike="noStrike" cap="none">
              <a:solidFill>
                <a:schemeClr val="accent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02" name="Google Shape;102;p14" descr="Immagine correlat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850" y="981075"/>
            <a:ext cx="2082800" cy="2184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4" descr="Immagine correlat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39975" y="981075"/>
            <a:ext cx="1435100" cy="2160587"/>
          </a:xfrm>
          <a:prstGeom prst="rect">
            <a:avLst/>
          </a:prstGeom>
          <a:noFill/>
          <a:ln>
            <a:noFill/>
          </a:ln>
        </p:spPr>
      </p:pic>
      <p:sp>
        <p:nvSpPr>
          <p:cNvPr id="104" name="Google Shape;104;p14"/>
          <p:cNvSpPr txBox="1"/>
          <p:nvPr/>
        </p:nvSpPr>
        <p:spPr>
          <a:xfrm>
            <a:off x="755650" y="3213100"/>
            <a:ext cx="2520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Rondò della forca</a:t>
            </a:r>
            <a:endParaRPr sz="16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5" name="Google Shape;105;p14" descr="Immagine correlat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463525" y="882500"/>
            <a:ext cx="3744924" cy="233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06" name="Google Shape;106;p14"/>
          <p:cNvSpPr txBox="1"/>
          <p:nvPr/>
        </p:nvSpPr>
        <p:spPr>
          <a:xfrm>
            <a:off x="5021575" y="3243162"/>
            <a:ext cx="29529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20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Ex manicomio</a:t>
            </a:r>
            <a:endParaRPr sz="16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7" name="Google Shape;107;p14" descr="Immagine correlat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23862" y="3668800"/>
            <a:ext cx="3744911" cy="2657476"/>
          </a:xfrm>
          <a:prstGeom prst="rect">
            <a:avLst/>
          </a:prstGeom>
          <a:noFill/>
          <a:ln>
            <a:noFill/>
          </a:ln>
        </p:spPr>
      </p:pic>
      <p:sp>
        <p:nvSpPr>
          <p:cNvPr id="108" name="Google Shape;108;p14"/>
          <p:cNvSpPr txBox="1"/>
          <p:nvPr/>
        </p:nvSpPr>
        <p:spPr>
          <a:xfrm>
            <a:off x="322200" y="6381750"/>
            <a:ext cx="3744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Santuario Consolata</a:t>
            </a:r>
            <a:endParaRPr sz="14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9" name="Google Shape;109;p14" descr="Risultati immagini per palazzo marchesa barolo torino"/>
          <p:cNvPicPr preferRelativeResize="0"/>
          <p:nvPr/>
        </p:nvPicPr>
        <p:blipFill rotWithShape="1">
          <a:blip r:embed="rId7">
            <a:alphaModFix/>
          </a:blip>
          <a:srcRect l="11347"/>
          <a:stretch/>
        </p:blipFill>
        <p:spPr>
          <a:xfrm>
            <a:off x="4463525" y="3668800"/>
            <a:ext cx="3744924" cy="2657475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p14"/>
          <p:cNvSpPr txBox="1"/>
          <p:nvPr/>
        </p:nvSpPr>
        <p:spPr>
          <a:xfrm>
            <a:off x="4465750" y="6372650"/>
            <a:ext cx="37449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Palazzo marchesa Barolo</a:t>
            </a:r>
            <a:endParaRPr sz="14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p16"/>
          <p:cNvSpPr txBox="1"/>
          <p:nvPr/>
        </p:nvSpPr>
        <p:spPr>
          <a:xfrm>
            <a:off x="0" y="188900"/>
            <a:ext cx="9144000" cy="89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Arial"/>
              <a:buNone/>
            </a:pPr>
            <a:r>
              <a:rPr lang="en-US" sz="5200" b="1" i="0" u="sng" strike="noStrike" cap="none">
                <a:solidFill>
                  <a:schemeClr val="accent2"/>
                </a:solidFill>
                <a:latin typeface="Merriweather"/>
                <a:ea typeface="Merriweather"/>
                <a:cs typeface="Merriweather"/>
                <a:sym typeface="Merriweather"/>
              </a:rPr>
              <a:t>VALDOCCO</a:t>
            </a:r>
            <a:endParaRPr sz="1200" i="0" u="sng" strike="noStrike" cap="none">
              <a:solidFill>
                <a:schemeClr val="accent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16" name="Google Shape;116;p16" descr="Immagine correlat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4025" y="1264725"/>
            <a:ext cx="3706725" cy="271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67474" y="1264725"/>
            <a:ext cx="4466542" cy="27161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21300" y="4163900"/>
            <a:ext cx="3612725" cy="257232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04025" y="4163900"/>
            <a:ext cx="4575984" cy="2572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7" descr="Immagine correlat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850" y="333375"/>
            <a:ext cx="6480175" cy="4441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5" name="Google Shape;125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372225" y="3500437"/>
            <a:ext cx="2209800" cy="2946400"/>
          </a:xfrm>
          <a:prstGeom prst="rect">
            <a:avLst/>
          </a:prstGeom>
          <a:noFill/>
          <a:ln>
            <a:noFill/>
          </a:ln>
        </p:spPr>
      </p:pic>
      <p:sp>
        <p:nvSpPr>
          <p:cNvPr id="126" name="Google Shape;126;p17"/>
          <p:cNvSpPr txBox="1"/>
          <p:nvPr/>
        </p:nvSpPr>
        <p:spPr>
          <a:xfrm>
            <a:off x="323850" y="5333925"/>
            <a:ext cx="3124500" cy="72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u="sng">
                <a:solidFill>
                  <a:schemeClr val="accent2"/>
                </a:solidFill>
                <a:latin typeface="Merriweather"/>
                <a:ea typeface="Merriweather"/>
                <a:cs typeface="Merriweather"/>
                <a:sym typeface="Merriweather"/>
              </a:rPr>
              <a:t>PROMESSE</a:t>
            </a:r>
            <a:endParaRPr sz="3500" b="1" u="sng">
              <a:solidFill>
                <a:schemeClr val="accent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8" descr="Risultati immagini per don bosco valdocco"/>
          <p:cNvPicPr preferRelativeResize="0"/>
          <p:nvPr/>
        </p:nvPicPr>
        <p:blipFill rotWithShape="1">
          <a:blip r:embed="rId3">
            <a:alphaModFix/>
          </a:blip>
          <a:srcRect l="7166"/>
          <a:stretch/>
        </p:blipFill>
        <p:spPr>
          <a:xfrm>
            <a:off x="515250" y="1073775"/>
            <a:ext cx="3858251" cy="268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8" descr="Immagine correlata"/>
          <p:cNvPicPr preferRelativeResize="0"/>
          <p:nvPr/>
        </p:nvPicPr>
        <p:blipFill rotWithShape="1">
          <a:blip r:embed="rId4">
            <a:alphaModFix/>
          </a:blip>
          <a:srcRect l="7158"/>
          <a:stretch/>
        </p:blipFill>
        <p:spPr>
          <a:xfrm>
            <a:off x="4572000" y="1025975"/>
            <a:ext cx="4044926" cy="2686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8" descr="Immagine correlat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000" y="3938850"/>
            <a:ext cx="4044925" cy="280782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8" descr="Immagine correlat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15250" y="3933825"/>
            <a:ext cx="3858251" cy="2817825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p18"/>
          <p:cNvSpPr txBox="1"/>
          <p:nvPr/>
        </p:nvSpPr>
        <p:spPr>
          <a:xfrm>
            <a:off x="0" y="260350"/>
            <a:ext cx="9144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900" b="1" u="sng">
                <a:solidFill>
                  <a:schemeClr val="accent2"/>
                </a:solidFill>
                <a:latin typeface="Merriweather"/>
                <a:ea typeface="Merriweather"/>
                <a:cs typeface="Merriweather"/>
                <a:sym typeface="Merriweather"/>
              </a:rPr>
              <a:t>MUSEO - </a:t>
            </a:r>
            <a:r>
              <a:rPr lang="en-US" sz="2900" b="1" i="0" u="sng" strike="noStrike" cap="none">
                <a:solidFill>
                  <a:schemeClr val="accent2"/>
                </a:solidFill>
                <a:latin typeface="Merriweather"/>
                <a:ea typeface="Merriweather"/>
                <a:cs typeface="Merriweather"/>
                <a:sym typeface="Merriweather"/>
              </a:rPr>
              <a:t>CAMERETTE DI DON BOSCO</a:t>
            </a:r>
            <a:endParaRPr sz="1900" i="0" u="sng" strike="noStrike" cap="none">
              <a:solidFill>
                <a:schemeClr val="accent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19"/>
          <p:cNvSpPr txBox="1"/>
          <p:nvPr/>
        </p:nvSpPr>
        <p:spPr>
          <a:xfrm>
            <a:off x="0" y="191250"/>
            <a:ext cx="9144000" cy="63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3500" b="1" i="0" u="sng" strike="noStrike" cap="none">
                <a:solidFill>
                  <a:schemeClr val="accent2"/>
                </a:solidFill>
                <a:latin typeface="Merriweather"/>
                <a:ea typeface="Merriweather"/>
                <a:cs typeface="Merriweather"/>
                <a:sym typeface="Merriweather"/>
              </a:rPr>
              <a:t>SAN DOMENICO SAVIO</a:t>
            </a:r>
            <a:endParaRPr sz="2500" i="0" u="sng" strike="noStrike" cap="none">
              <a:solidFill>
                <a:schemeClr val="accent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41" name="Google Shape;141;p19" descr="Risultati immagini per DOMENICO SAVIO MONDONIO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9400" y="1407475"/>
            <a:ext cx="2609851" cy="42963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p19" descr="Risultati immagini per DOMENICO SAVIO MONDONI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34025" y="1407475"/>
            <a:ext cx="3241675" cy="2433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43" name="Google Shape;143;p19" descr="Risultati immagini per DOMENICO SAVIO VESTITIN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420475" y="2441350"/>
            <a:ext cx="2609850" cy="4296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9" descr="Risultati immagini per DOMENICO SAVIO VESTITINO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999112" y="4534237"/>
            <a:ext cx="3311525" cy="2203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20" descr="Risultati immagini per DOMENICO SAVIO MONDONIO"/>
          <p:cNvPicPr preferRelativeResize="0"/>
          <p:nvPr/>
        </p:nvPicPr>
        <p:blipFill rotWithShape="1">
          <a:blip r:embed="rId3">
            <a:alphaModFix/>
          </a:blip>
          <a:srcRect l="1862" t="3497" r="37871" b="3470"/>
          <a:stretch/>
        </p:blipFill>
        <p:spPr>
          <a:xfrm>
            <a:off x="4157450" y="3061550"/>
            <a:ext cx="4797050" cy="3648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0" descr="Risultati immagini per DOMENICO SAVIO MONDONIO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01975" y="4384650"/>
            <a:ext cx="3862875" cy="2325625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20"/>
          <p:cNvSpPr txBox="1"/>
          <p:nvPr/>
        </p:nvSpPr>
        <p:spPr>
          <a:xfrm>
            <a:off x="-339475" y="301475"/>
            <a:ext cx="9144000" cy="79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u="sng">
                <a:solidFill>
                  <a:schemeClr val="accent2"/>
                </a:solidFill>
                <a:latin typeface="Merriweather"/>
                <a:ea typeface="Merriweather"/>
                <a:cs typeface="Merriweather"/>
                <a:sym typeface="Merriweather"/>
              </a:rPr>
              <a:t>MONDONIO</a:t>
            </a:r>
            <a:endParaRPr sz="3500" b="1" u="sng">
              <a:solidFill>
                <a:schemeClr val="accent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52" name="Google Shape;152;p20"/>
          <p:cNvPicPr preferRelativeResize="0"/>
          <p:nvPr/>
        </p:nvPicPr>
        <p:blipFill rotWithShape="1">
          <a:blip r:embed="rId5">
            <a:alphaModFix/>
          </a:blip>
          <a:srcRect r="7398"/>
          <a:stretch/>
        </p:blipFill>
        <p:spPr>
          <a:xfrm>
            <a:off x="201975" y="1412475"/>
            <a:ext cx="3862876" cy="2835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3" name="Google Shape;153;p20"/>
          <p:cNvPicPr preferRelativeResize="0"/>
          <p:nvPr/>
        </p:nvPicPr>
        <p:blipFill rotWithShape="1">
          <a:blip r:embed="rId6">
            <a:alphaModFix/>
          </a:blip>
          <a:srcRect l="11663" r="5500"/>
          <a:stretch/>
        </p:blipFill>
        <p:spPr>
          <a:xfrm>
            <a:off x="6597250" y="1412475"/>
            <a:ext cx="2357250" cy="1492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152425" y="1412473"/>
            <a:ext cx="2357251" cy="149293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12"/>
          <p:cNvSpPr txBox="1"/>
          <p:nvPr/>
        </p:nvSpPr>
        <p:spPr>
          <a:xfrm>
            <a:off x="0" y="260350"/>
            <a:ext cx="91440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</a:pPr>
            <a:r>
              <a:rPr lang="en-US" sz="3800" i="0" u="sng" strike="noStrike" cap="none">
                <a:solidFill>
                  <a:schemeClr val="accent2"/>
                </a:solidFill>
                <a:latin typeface="Merriweather"/>
                <a:ea typeface="Merriweather"/>
                <a:cs typeface="Merriweather"/>
                <a:sym typeface="Merriweather"/>
              </a:rPr>
              <a:t>Per le strade di </a:t>
            </a:r>
            <a:r>
              <a:rPr lang="en-US" sz="3800" b="1" i="0" u="sng" strike="noStrike" cap="none">
                <a:solidFill>
                  <a:schemeClr val="accent2"/>
                </a:solidFill>
                <a:latin typeface="Merriweather"/>
                <a:ea typeface="Merriweather"/>
                <a:cs typeface="Merriweather"/>
                <a:sym typeface="Merriweather"/>
              </a:rPr>
              <a:t>CHIERI</a:t>
            </a:r>
            <a:endParaRPr sz="400" b="1" i="0" u="sng" strike="noStrike" cap="none">
              <a:solidFill>
                <a:schemeClr val="accent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60" name="Google Shape;160;p12" descr="Immagine correlat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1052512"/>
            <a:ext cx="4033837" cy="2689225"/>
          </a:xfrm>
          <a:prstGeom prst="rect">
            <a:avLst/>
          </a:prstGeom>
          <a:noFill/>
          <a:ln>
            <a:noFill/>
          </a:ln>
        </p:spPr>
      </p:pic>
      <p:sp>
        <p:nvSpPr>
          <p:cNvPr id="161" name="Google Shape;161;p12"/>
          <p:cNvSpPr txBox="1"/>
          <p:nvPr/>
        </p:nvSpPr>
        <p:spPr>
          <a:xfrm>
            <a:off x="323850" y="3860800"/>
            <a:ext cx="36006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seminterrato in un cui visse </a:t>
            </a:r>
            <a:endParaRPr sz="14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2" name="Google Shape;162;p12" descr="Immagine correlat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643437" y="1125537"/>
            <a:ext cx="3744912" cy="1250950"/>
          </a:xfrm>
          <a:prstGeom prst="rect">
            <a:avLst/>
          </a:prstGeom>
          <a:noFill/>
          <a:ln>
            <a:noFill/>
          </a:ln>
        </p:spPr>
      </p:pic>
      <p:sp>
        <p:nvSpPr>
          <p:cNvPr id="163" name="Google Shape;163;p12"/>
          <p:cNvSpPr txBox="1"/>
          <p:nvPr/>
        </p:nvSpPr>
        <p:spPr>
          <a:xfrm>
            <a:off x="5076825" y="2565400"/>
            <a:ext cx="3095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Oratorio san Luigi</a:t>
            </a:r>
            <a:endParaRPr sz="14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4" name="Google Shape;164;p12" descr="Risultati immagini per convento san filippo chieri seminario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572000" y="3068637"/>
            <a:ext cx="3816350" cy="3025775"/>
          </a:xfrm>
          <a:prstGeom prst="rect">
            <a:avLst/>
          </a:prstGeom>
          <a:noFill/>
          <a:ln>
            <a:noFill/>
          </a:ln>
        </p:spPr>
      </p:pic>
      <p:sp>
        <p:nvSpPr>
          <p:cNvPr id="165" name="Google Shape;165;p12"/>
          <p:cNvSpPr txBox="1"/>
          <p:nvPr/>
        </p:nvSpPr>
        <p:spPr>
          <a:xfrm>
            <a:off x="4716449" y="6237275"/>
            <a:ext cx="38163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Seminario e chiesa san Filippo</a:t>
            </a:r>
            <a:endParaRPr sz="14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66" name="Google Shape;166;p12" descr="Immagine correlat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39750" y="4221162"/>
            <a:ext cx="3455987" cy="2193925"/>
          </a:xfrm>
          <a:prstGeom prst="rect">
            <a:avLst/>
          </a:prstGeom>
          <a:noFill/>
          <a:ln>
            <a:noFill/>
          </a:ln>
        </p:spPr>
      </p:pic>
      <p:sp>
        <p:nvSpPr>
          <p:cNvPr id="167" name="Google Shape;167;p12"/>
          <p:cNvSpPr txBox="1"/>
          <p:nvPr/>
        </p:nvSpPr>
        <p:spPr>
          <a:xfrm>
            <a:off x="539750" y="6491275"/>
            <a:ext cx="39078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Duomo di Chieri dove pregava</a:t>
            </a:r>
            <a:endParaRPr sz="14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DECDB"/>
            </a:gs>
            <a:gs pos="100000">
              <a:srgbClr val="F0A96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g28e5163dd4f_0_36"/>
          <p:cNvSpPr txBox="1">
            <a:spLocks noGrp="1"/>
          </p:cNvSpPr>
          <p:nvPr>
            <p:ph type="title"/>
          </p:nvPr>
        </p:nvSpPr>
        <p:spPr>
          <a:xfrm>
            <a:off x="0" y="586300"/>
            <a:ext cx="9144000" cy="977100"/>
          </a:xfrm>
          <a:prstGeom prst="rect">
            <a:avLst/>
          </a:prstGeom>
          <a:solidFill>
            <a:srgbClr val="E69138"/>
          </a:solidFill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5000" b="1">
                <a:solidFill>
                  <a:schemeClr val="lt1"/>
                </a:solidFill>
                <a:latin typeface="Merriweather"/>
                <a:ea typeface="Merriweather"/>
                <a:cs typeface="Merriweather"/>
                <a:sym typeface="Merriweather"/>
              </a:rPr>
              <a:t>INFORMAZIONI DI BASE</a:t>
            </a:r>
            <a:endParaRPr sz="5000" b="1">
              <a:solidFill>
                <a:schemeClr val="lt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73" name="Google Shape;173;g28e5163dd4f_0_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401125" y="2605775"/>
            <a:ext cx="2973875" cy="297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g28e5163dd4f_0_3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6225" y="2605775"/>
            <a:ext cx="4210786" cy="29738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DECDB"/>
            </a:gs>
            <a:gs pos="100000">
              <a:srgbClr val="F0A96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28e5163dd4f_0_8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0" u="sng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u="sng">
                <a:latin typeface="Merriweather"/>
                <a:ea typeface="Merriweather"/>
                <a:cs typeface="Merriweather"/>
                <a:sym typeface="Merriweather"/>
              </a:rPr>
              <a:t>QUANDO E DA DOVE PARTIAMO?</a:t>
            </a:r>
            <a:endParaRPr sz="3100" u="sng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180" name="Google Shape;180;g28e5163dd4f_0_8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700">
                <a:latin typeface="Merriweather"/>
                <a:ea typeface="Merriweather"/>
                <a:cs typeface="Merriweather"/>
                <a:sym typeface="Merriweather"/>
              </a:rPr>
              <a:t>                                                                                                                    </a:t>
            </a:r>
            <a:r>
              <a:rPr lang="en-US" sz="2600">
                <a:latin typeface="Merriweather"/>
                <a:ea typeface="Merriweather"/>
                <a:cs typeface="Merriweather"/>
                <a:sym typeface="Merriweather"/>
              </a:rPr>
              <a:t>26 dicembre, ore 9:00 → campi da Calcio</a:t>
            </a:r>
            <a:endParaRPr sz="26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3100" u="sng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3100" u="sng">
                <a:latin typeface="Merriweather"/>
                <a:ea typeface="Merriweather"/>
                <a:cs typeface="Merriweather"/>
                <a:sym typeface="Merriweather"/>
              </a:rPr>
              <a:t>QUANDO E DOVE TORNIAMO?</a:t>
            </a:r>
            <a:endParaRPr sz="3100" u="sng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sz="26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sz="2600">
                <a:latin typeface="Merriweather"/>
                <a:ea typeface="Merriweather"/>
                <a:cs typeface="Merriweather"/>
                <a:sym typeface="Merriweather"/>
              </a:rPr>
              <a:t>30 dicembre, ore 18:00 → campi da calcio</a:t>
            </a:r>
            <a:endParaRPr sz="26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81" name="Google Shape;181;g28e5163dd4f_0_8"/>
          <p:cNvPicPr preferRelativeResize="0"/>
          <p:nvPr/>
        </p:nvPicPr>
        <p:blipFill rotWithShape="1">
          <a:blip r:embed="rId3">
            <a:alphaModFix/>
          </a:blip>
          <a:srcRect t="28018" b="37340"/>
          <a:stretch/>
        </p:blipFill>
        <p:spPr>
          <a:xfrm>
            <a:off x="6472750" y="2682825"/>
            <a:ext cx="2476500" cy="923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g28e5163dd4f_0_8"/>
          <p:cNvPicPr preferRelativeResize="0"/>
          <p:nvPr/>
        </p:nvPicPr>
        <p:blipFill rotWithShape="1">
          <a:blip r:embed="rId4">
            <a:alphaModFix/>
          </a:blip>
          <a:srcRect l="7040" t="8915" r="8026" b="55591"/>
          <a:stretch/>
        </p:blipFill>
        <p:spPr>
          <a:xfrm>
            <a:off x="6472750" y="5698683"/>
            <a:ext cx="2476498" cy="10349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DECDB"/>
            </a:gs>
            <a:gs pos="100000">
              <a:srgbClr val="F0A96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2920133df0f_0_7"/>
          <p:cNvSpPr txBox="1"/>
          <p:nvPr/>
        </p:nvSpPr>
        <p:spPr>
          <a:xfrm>
            <a:off x="525750" y="496550"/>
            <a:ext cx="5905800" cy="168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900" u="sng">
                <a:latin typeface="Merriweather"/>
                <a:ea typeface="Merriweather"/>
                <a:cs typeface="Merriweather"/>
                <a:sym typeface="Merriweather"/>
              </a:rPr>
              <a:t>COME ANDREMO?</a:t>
            </a:r>
            <a:endParaRPr sz="2900" u="sng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latin typeface="Montserrat"/>
              <a:ea typeface="Montserrat"/>
              <a:cs typeface="Montserrat"/>
              <a:sym typeface="Montserrat"/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Merriweather"/>
              <a:buChar char="-"/>
            </a:pPr>
            <a:r>
              <a:rPr lang="en-US" sz="2400">
                <a:latin typeface="Merriweather"/>
                <a:ea typeface="Merriweather"/>
                <a:cs typeface="Merriweather"/>
                <a:sym typeface="Merriweather"/>
              </a:rPr>
              <a:t>dimensioni valigia e zainetto</a:t>
            </a:r>
            <a:endParaRPr sz="2400"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0" algn="just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55 x 40 x 23cm</a:t>
            </a:r>
            <a:endParaRPr sz="190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188" name="Google Shape;188;g2920133df0f_0_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0425" y="2855375"/>
            <a:ext cx="6924675" cy="385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9" name="Google Shape;189;g2920133df0f_0_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431550" y="152400"/>
            <a:ext cx="2560050" cy="2560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5"/>
          <p:cNvSpPr txBox="1"/>
          <p:nvPr/>
        </p:nvSpPr>
        <p:spPr>
          <a:xfrm>
            <a:off x="0" y="337575"/>
            <a:ext cx="9144000" cy="6927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</a:pPr>
            <a:r>
              <a:rPr lang="en-US" sz="3900" b="1" i="0" u="none" strike="noStrike" cap="none">
                <a:solidFill>
                  <a:schemeClr val="lt1"/>
                </a:solidFill>
                <a:highlight>
                  <a:schemeClr val="accent2"/>
                </a:highlight>
                <a:latin typeface="Merriweather"/>
                <a:ea typeface="Merriweather"/>
                <a:cs typeface="Merriweather"/>
                <a:sym typeface="Merriweather"/>
              </a:rPr>
              <a:t>IN CAMMINO CON DON BOSCO</a:t>
            </a:r>
            <a:endParaRPr sz="3900" b="1" i="0" u="none" strike="noStrike" cap="none">
              <a:solidFill>
                <a:schemeClr val="lt1"/>
              </a:solidFill>
              <a:highlight>
                <a:schemeClr val="accent2"/>
              </a:highlight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36" name="Google Shape;36;p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52488" y="1403604"/>
            <a:ext cx="7439025" cy="5317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DECDB"/>
            </a:gs>
            <a:gs pos="100000">
              <a:srgbClr val="F0A96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g2920133df0f_0_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800" y="2487350"/>
            <a:ext cx="7638626" cy="4228525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g2920133df0f_0_19"/>
          <p:cNvSpPr txBox="1"/>
          <p:nvPr/>
        </p:nvSpPr>
        <p:spPr>
          <a:xfrm>
            <a:off x="543525" y="461000"/>
            <a:ext cx="5159700" cy="149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u="sng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DOVE ALLOGGEREMO?</a:t>
            </a:r>
            <a:endParaRPr sz="3100" u="sng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3100"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lnSpc>
                <a:spcPct val="13695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8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Casa Zatti, Castelnuovo Don Bosco</a:t>
            </a:r>
            <a:endParaRPr sz="185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lnSpc>
                <a:spcPct val="136956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850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(a pochi passi da Colle Don Bosco)</a:t>
            </a:r>
            <a:endParaRPr sz="1850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900">
              <a:latin typeface="Montserrat"/>
              <a:ea typeface="Montserrat"/>
              <a:cs typeface="Montserrat"/>
              <a:sym typeface="Montserrat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DECDB"/>
            </a:gs>
            <a:gs pos="100000">
              <a:srgbClr val="F0A96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28e5163dd4f_0_21"/>
          <p:cNvSpPr txBox="1">
            <a:spLocks noGrp="1"/>
          </p:cNvSpPr>
          <p:nvPr>
            <p:ph type="title"/>
          </p:nvPr>
        </p:nvSpPr>
        <p:spPr>
          <a:xfrm>
            <a:off x="362250" y="310150"/>
            <a:ext cx="8781900" cy="986700"/>
          </a:xfrm>
          <a:prstGeom prst="rect">
            <a:avLst/>
          </a:prstGeom>
          <a:noFill/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u="sng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QUALE SARA’ IL PROGRAMMA?</a:t>
            </a:r>
            <a:endParaRPr sz="3100" u="sng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01" name="Google Shape;201;g28e5163dd4f_0_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43500"/>
            <a:ext cx="9144001" cy="452591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DECDB"/>
            </a:gs>
            <a:gs pos="100000">
              <a:srgbClr val="F0A96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g29247a3a380ac413_0"/>
          <p:cNvSpPr txBox="1">
            <a:spLocks noGrp="1"/>
          </p:cNvSpPr>
          <p:nvPr>
            <p:ph type="title"/>
          </p:nvPr>
        </p:nvSpPr>
        <p:spPr>
          <a:xfrm>
            <a:off x="2340900" y="0"/>
            <a:ext cx="4457100" cy="734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u="sng">
                <a:latin typeface="Merriweather"/>
                <a:ea typeface="Merriweather"/>
                <a:cs typeface="Merriweather"/>
                <a:sym typeface="Merriweather"/>
              </a:rPr>
              <a:t>COSA MANGEREMO?</a:t>
            </a:r>
            <a:endParaRPr sz="3100" u="sng"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207" name="Google Shape;207;g29247a3a380ac413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629675"/>
            <a:ext cx="8827324" cy="62283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DECDB"/>
            </a:gs>
            <a:gs pos="100000">
              <a:srgbClr val="F0A96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920133df0f_0_40"/>
          <p:cNvSpPr txBox="1"/>
          <p:nvPr/>
        </p:nvSpPr>
        <p:spPr>
          <a:xfrm>
            <a:off x="254700" y="269700"/>
            <a:ext cx="8634600" cy="631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100" u="sng">
                <a:solidFill>
                  <a:schemeClr val="dk1"/>
                </a:solidFill>
                <a:latin typeface="Merriweather"/>
                <a:ea typeface="Merriweather"/>
                <a:cs typeface="Merriweather"/>
                <a:sym typeface="Merriweather"/>
              </a:rPr>
              <a:t>COSA PORTARE?</a:t>
            </a:r>
            <a:endParaRPr sz="3100" u="sng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0" lvl="0" indent="0" algn="l" rtl="0">
              <a:lnSpc>
                <a:spcPct val="875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500" b="1">
              <a:solidFill>
                <a:schemeClr val="dk1"/>
              </a:solidFill>
              <a:latin typeface="Merriweather"/>
              <a:ea typeface="Merriweather"/>
              <a:cs typeface="Merriweather"/>
              <a:sym typeface="Merriweather"/>
            </a:endParaRPr>
          </a:p>
          <a:p>
            <a:pPr marL="457200" lvl="0" indent="-349250" algn="just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Char char="●"/>
            </a:pPr>
            <a:r>
              <a:rPr lang="en-US" sz="1900" b="1">
                <a:solidFill>
                  <a:schemeClr val="dk1"/>
                </a:solidFill>
              </a:rPr>
              <a:t>CENA AL SACCO DOMENICA SERA 26/12</a:t>
            </a:r>
            <a:endParaRPr sz="1900" b="1">
              <a:solidFill>
                <a:schemeClr val="dk1"/>
              </a:solidFill>
            </a:endParaRPr>
          </a:p>
          <a:p>
            <a:pPr marL="457200" lvl="0" indent="-342900" algn="just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900" b="1">
                <a:solidFill>
                  <a:schemeClr val="dk1"/>
                </a:solidFill>
              </a:rPr>
              <a:t>Valigia/borsone piccola</a:t>
            </a:r>
            <a:r>
              <a:rPr lang="en-US" sz="1900">
                <a:solidFill>
                  <a:schemeClr val="dk1"/>
                </a:solidFill>
              </a:rPr>
              <a:t> </a:t>
            </a:r>
            <a:r>
              <a:rPr lang="en-US" sz="1800">
                <a:solidFill>
                  <a:schemeClr val="dk1"/>
                </a:solidFill>
              </a:rPr>
              <a:t>55x40x23cm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just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Un po’ di soldi  (in modo ragionevole) per ogni evenienza,  autogrill e souvenir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just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Zainetto per escursioni giornaliere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just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Borraccia per acqua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just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Ombrellino per la pioggia (si esce anche con la pioggia!) e K-way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just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Scarpe invernali comode per camminare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just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Ciabatte per la doccia + accappatoio + asciugamani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b="1">
                <a:solidFill>
                  <a:schemeClr val="dk1"/>
                </a:solidFill>
              </a:rPr>
              <a:t>Vestiti pesanti</a:t>
            </a:r>
            <a:r>
              <a:rPr lang="en-US" sz="1800">
                <a:solidFill>
                  <a:schemeClr val="dk1"/>
                </a:solidFill>
              </a:rPr>
              <a:t> per l'inverno (adatti anche alla neve)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l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 b="1">
                <a:solidFill>
                  <a:schemeClr val="dk1"/>
                </a:solidFill>
              </a:rPr>
              <a:t>Sacco a pelo + copri-materasso</a:t>
            </a:r>
            <a:r>
              <a:rPr lang="en-US" sz="1800">
                <a:solidFill>
                  <a:schemeClr val="dk1"/>
                </a:solidFill>
              </a:rPr>
              <a:t> o lenzuola + federa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just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Carta d'Identità e Tessera Sanitaria (copia)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just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Necessario per igiene personale (beauty)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just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Pila con batterie cariche</a:t>
            </a:r>
            <a:endParaRPr sz="1800">
              <a:solidFill>
                <a:schemeClr val="dk1"/>
              </a:solidFill>
            </a:endParaRPr>
          </a:p>
          <a:p>
            <a:pPr marL="457200" lvl="0" indent="-342900" algn="just" rtl="0">
              <a:lnSpc>
                <a:spcPct val="1375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-US" sz="1800">
                <a:solidFill>
                  <a:schemeClr val="dk1"/>
                </a:solidFill>
              </a:rPr>
              <a:t>Medicinali personali (avvisare)</a:t>
            </a:r>
            <a:endParaRPr sz="18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DECDB"/>
            </a:gs>
            <a:gs pos="100000">
              <a:srgbClr val="F0A963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28e5163dd4f_0_29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100" u="sng">
                <a:latin typeface="Merriweather"/>
                <a:ea typeface="Merriweather"/>
                <a:cs typeface="Merriweather"/>
                <a:sym typeface="Merriweather"/>
              </a:rPr>
              <a:t>CONTATTI</a:t>
            </a:r>
            <a:endParaRPr sz="4100" u="sng">
              <a:latin typeface="Merriweather"/>
              <a:ea typeface="Merriweather"/>
              <a:cs typeface="Merriweather"/>
              <a:sym typeface="Merriweather"/>
            </a:endParaRPr>
          </a:p>
        </p:txBody>
      </p:sp>
      <p:sp>
        <p:nvSpPr>
          <p:cNvPr id="218" name="Google Shape;218;g28e5163dd4f_0_29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61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b="1" dirty="0"/>
              <a:t>ANITA</a:t>
            </a:r>
            <a:endParaRPr b="1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349 xxx </a:t>
            </a:r>
            <a:r>
              <a:rPr lang="en-US" dirty="0" err="1"/>
              <a:t>xxxx</a:t>
            </a: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b="1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b="1" dirty="0"/>
              <a:t>SARA</a:t>
            </a:r>
            <a:endParaRPr b="1"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r>
              <a:rPr lang="en-US" dirty="0"/>
              <a:t>340 xxx </a:t>
            </a:r>
            <a:r>
              <a:rPr lang="en-US"/>
              <a:t>xxxx</a:t>
            </a:r>
            <a:endParaRPr dirty="0"/>
          </a:p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 dirty="0"/>
          </a:p>
        </p:txBody>
      </p:sp>
      <p:pic>
        <p:nvPicPr>
          <p:cNvPr id="219" name="Google Shape;219;g28e5163dd4f_0_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6075" y="1847775"/>
            <a:ext cx="3659949" cy="365994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Google Shape;41;p6"/>
          <p:cNvPicPr preferRelativeResize="0"/>
          <p:nvPr/>
        </p:nvPicPr>
        <p:blipFill rotWithShape="1">
          <a:blip r:embed="rId3">
            <a:alphaModFix/>
          </a:blip>
          <a:srcRect l="22518" t="11873" r="19429" b="12546"/>
          <a:stretch/>
        </p:blipFill>
        <p:spPr>
          <a:xfrm>
            <a:off x="3774697" y="3608000"/>
            <a:ext cx="4865279" cy="304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Google Shape;42;p6" descr="Immagine correlat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04037" y="338875"/>
            <a:ext cx="8135937" cy="3327400"/>
          </a:xfrm>
          <a:prstGeom prst="rect">
            <a:avLst/>
          </a:prstGeom>
          <a:noFill/>
          <a:ln>
            <a:noFill/>
          </a:ln>
        </p:spPr>
      </p:pic>
      <p:sp>
        <p:nvSpPr>
          <p:cNvPr id="43" name="Google Shape;43;p6"/>
          <p:cNvSpPr txBox="1"/>
          <p:nvPr/>
        </p:nvSpPr>
        <p:spPr>
          <a:xfrm>
            <a:off x="361900" y="4486300"/>
            <a:ext cx="33315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4000"/>
              </a:spcBef>
              <a:spcAft>
                <a:spcPts val="0"/>
              </a:spcAft>
              <a:buClr>
                <a:schemeClr val="dk1"/>
              </a:buClr>
              <a:buSzPts val="8000"/>
              <a:buFont typeface="Arial"/>
              <a:buNone/>
            </a:pPr>
            <a:r>
              <a:rPr lang="en-US" sz="3900">
                <a:solidFill>
                  <a:schemeClr val="accent2"/>
                </a:solidFill>
                <a:latin typeface="Merriweather"/>
                <a:ea typeface="Merriweather"/>
                <a:cs typeface="Merriweather"/>
                <a:sym typeface="Merriweather"/>
              </a:rPr>
              <a:t>#sullastradadeisogni</a:t>
            </a:r>
            <a:endParaRPr sz="3700" i="0" u="none" strike="noStrike" cap="none">
              <a:solidFill>
                <a:schemeClr val="accent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Google Shape;48;p2" descr="Immagine correlat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47587" y="1525162"/>
            <a:ext cx="3957636" cy="2638424"/>
          </a:xfrm>
          <a:prstGeom prst="rect">
            <a:avLst/>
          </a:prstGeom>
          <a:noFill/>
          <a:ln>
            <a:noFill/>
          </a:ln>
        </p:spPr>
      </p:pic>
      <p:sp>
        <p:nvSpPr>
          <p:cNvPr id="49" name="Google Shape;49;p2"/>
          <p:cNvSpPr txBox="1"/>
          <p:nvPr/>
        </p:nvSpPr>
        <p:spPr>
          <a:xfrm>
            <a:off x="0" y="495975"/>
            <a:ext cx="9144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3200" b="1" i="0" u="sng" strike="noStrike" cap="none">
                <a:solidFill>
                  <a:schemeClr val="accent2"/>
                </a:solidFill>
                <a:latin typeface="Merriweather"/>
                <a:ea typeface="Merriweather"/>
                <a:cs typeface="Merriweather"/>
                <a:sym typeface="Merriweather"/>
              </a:rPr>
              <a:t>PARCO DEL VALENTINO</a:t>
            </a:r>
            <a:endParaRPr sz="1400" i="0" u="none" strike="noStrike" cap="none">
              <a:solidFill>
                <a:schemeClr val="accent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50" name="Google Shape;50;p2" descr="Immagine correlat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35525" y="4702241"/>
            <a:ext cx="3957650" cy="1978834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2" descr="Immagine correlat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354517" y="1369300"/>
            <a:ext cx="2538659" cy="1423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52" name="Google Shape;52;p2" descr="Immagine correlat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572004" y="2931750"/>
            <a:ext cx="2427100" cy="163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53" name="Google Shape;53;p2" descr="Immagine correlata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247575" y="4307416"/>
            <a:ext cx="3957650" cy="23736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7" descr="Risultati immagini per casa becchi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1151375"/>
            <a:ext cx="2663825" cy="266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7" descr="Immagine correlata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22587" y="1133475"/>
            <a:ext cx="6121401" cy="4591051"/>
          </a:xfrm>
          <a:prstGeom prst="rect">
            <a:avLst/>
          </a:prstGeom>
          <a:noFill/>
          <a:ln>
            <a:noFill/>
          </a:ln>
        </p:spPr>
      </p:pic>
      <p:sp>
        <p:nvSpPr>
          <p:cNvPr id="60" name="Google Shape;60;p7"/>
          <p:cNvSpPr txBox="1"/>
          <p:nvPr/>
        </p:nvSpPr>
        <p:spPr>
          <a:xfrm>
            <a:off x="25" y="338150"/>
            <a:ext cx="9144000" cy="53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</a:pPr>
            <a:r>
              <a:rPr lang="en-US" sz="2900" b="1" i="0" u="sng" strike="noStrike" cap="none">
                <a:solidFill>
                  <a:schemeClr val="accent2"/>
                </a:solidFill>
                <a:latin typeface="Merriweather"/>
                <a:ea typeface="Merriweather"/>
                <a:cs typeface="Merriweather"/>
                <a:sym typeface="Merriweather"/>
              </a:rPr>
              <a:t>CASA NATIA DI DON BOSCO AI BECCHI</a:t>
            </a:r>
            <a:endParaRPr sz="2900" b="1" i="0" u="sng" strike="noStrike" cap="none">
              <a:solidFill>
                <a:schemeClr val="accent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61" name="Google Shape;61;p7" descr="Immagine correlata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50825" y="3965062"/>
            <a:ext cx="3887787" cy="2765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300" y="164800"/>
            <a:ext cx="4286050" cy="3206921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8"/>
          <p:cNvSpPr txBox="1"/>
          <p:nvPr/>
        </p:nvSpPr>
        <p:spPr>
          <a:xfrm>
            <a:off x="245762" y="3371725"/>
            <a:ext cx="44640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Stanzetta del sogno dei 9 anni</a:t>
            </a:r>
            <a:endParaRPr sz="14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68" name="Google Shape;68;p8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45747" y="3866200"/>
            <a:ext cx="4214600" cy="2527300"/>
          </a:xfrm>
          <a:prstGeom prst="rect">
            <a:avLst/>
          </a:prstGeom>
          <a:noFill/>
          <a:ln>
            <a:noFill/>
          </a:ln>
        </p:spPr>
      </p:pic>
      <p:sp>
        <p:nvSpPr>
          <p:cNvPr id="69" name="Google Shape;69;p8"/>
          <p:cNvSpPr txBox="1"/>
          <p:nvPr/>
        </p:nvSpPr>
        <p:spPr>
          <a:xfrm>
            <a:off x="245752" y="6393500"/>
            <a:ext cx="3869700" cy="369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Camera di mamma </a:t>
            </a:r>
            <a:r>
              <a:rPr lang="en-US"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M</a:t>
            </a:r>
            <a:r>
              <a:rPr lang="en-US"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argherita</a:t>
            </a:r>
            <a:endParaRPr sz="14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0" name="Google Shape;70;p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709751" y="164800"/>
            <a:ext cx="4286050" cy="3245153"/>
          </a:xfrm>
          <a:prstGeom prst="rect">
            <a:avLst/>
          </a:prstGeom>
          <a:noFill/>
          <a:ln>
            <a:noFill/>
          </a:ln>
        </p:spPr>
      </p:pic>
      <p:sp>
        <p:nvSpPr>
          <p:cNvPr id="71" name="Google Shape;71;p8"/>
          <p:cNvSpPr txBox="1"/>
          <p:nvPr/>
        </p:nvSpPr>
        <p:spPr>
          <a:xfrm>
            <a:off x="6378225" y="3371725"/>
            <a:ext cx="1152600" cy="37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Cucina</a:t>
            </a:r>
            <a:endParaRPr sz="14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72" name="Google Shape;72;p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709750" y="3866200"/>
            <a:ext cx="4286049" cy="2527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7" name="Google Shape;77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776525" y="198425"/>
            <a:ext cx="4030575" cy="3106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9"/>
          <p:cNvPicPr preferRelativeResize="0"/>
          <p:nvPr/>
        </p:nvPicPr>
        <p:blipFill rotWithShape="1">
          <a:blip r:embed="rId4">
            <a:alphaModFix/>
          </a:blip>
          <a:srcRect t="10586"/>
          <a:stretch/>
        </p:blipFill>
        <p:spPr>
          <a:xfrm>
            <a:off x="6173800" y="3429000"/>
            <a:ext cx="2788400" cy="3227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240324" y="3429000"/>
            <a:ext cx="3495700" cy="3227400"/>
          </a:xfrm>
          <a:prstGeom prst="rect">
            <a:avLst/>
          </a:prstGeom>
          <a:noFill/>
          <a:ln>
            <a:noFill/>
          </a:ln>
        </p:spPr>
      </p:pic>
      <p:sp>
        <p:nvSpPr>
          <p:cNvPr id="80" name="Google Shape;80;p9"/>
          <p:cNvSpPr txBox="1"/>
          <p:nvPr/>
        </p:nvSpPr>
        <p:spPr>
          <a:xfrm>
            <a:off x="179374" y="5242700"/>
            <a:ext cx="3495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Pilone del </a:t>
            </a:r>
            <a:endParaRPr sz="1800" i="0" u="none" strike="noStrike" cap="none">
              <a:solidFill>
                <a:schemeClr val="dk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</a:pPr>
            <a:r>
              <a:rPr lang="en-US" sz="180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rPr>
              <a:t>sogno dei 9 anni</a:t>
            </a:r>
            <a:endParaRPr sz="140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81" name="Google Shape;81;p9" descr="Immagine correlata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392575" y="198425"/>
            <a:ext cx="3873093" cy="3106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572102" y="835100"/>
            <a:ext cx="2372198" cy="32100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0"/>
          <p:cNvPicPr preferRelativeResize="0"/>
          <p:nvPr/>
        </p:nvPicPr>
        <p:blipFill rotWithShape="1">
          <a:blip r:embed="rId4">
            <a:alphaModFix/>
          </a:blip>
          <a:srcRect b="13179"/>
          <a:stretch/>
        </p:blipFill>
        <p:spPr>
          <a:xfrm>
            <a:off x="4978848" y="4271175"/>
            <a:ext cx="2952752" cy="238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4775" y="835100"/>
            <a:ext cx="4418940" cy="3210049"/>
          </a:xfrm>
          <a:prstGeom prst="rect">
            <a:avLst/>
          </a:prstGeom>
          <a:noFill/>
          <a:ln>
            <a:noFill/>
          </a:ln>
        </p:spPr>
      </p:pic>
      <p:sp>
        <p:nvSpPr>
          <p:cNvPr id="89" name="Google Shape;89;p10"/>
          <p:cNvSpPr txBox="1"/>
          <p:nvPr/>
        </p:nvSpPr>
        <p:spPr>
          <a:xfrm>
            <a:off x="-17775" y="53300"/>
            <a:ext cx="9144000" cy="7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500" b="1" u="sng">
                <a:solidFill>
                  <a:schemeClr val="accent2"/>
                </a:solidFill>
                <a:latin typeface="Merriweather"/>
                <a:ea typeface="Merriweather"/>
                <a:cs typeface="Merriweather"/>
                <a:sym typeface="Merriweather"/>
              </a:rPr>
              <a:t>COLLE DON BOSCO</a:t>
            </a:r>
            <a:endParaRPr sz="3500" b="1" u="sng">
              <a:solidFill>
                <a:schemeClr val="accent2"/>
              </a:solidFill>
              <a:latin typeface="Merriweather"/>
              <a:ea typeface="Merriweather"/>
              <a:cs typeface="Merriweather"/>
              <a:sym typeface="Merriweather"/>
            </a:endParaRPr>
          </a:p>
        </p:txBody>
      </p:sp>
      <p:pic>
        <p:nvPicPr>
          <p:cNvPr id="90" name="Google Shape;90;p1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84775" y="4271185"/>
            <a:ext cx="4418950" cy="23856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0825" y="266575"/>
            <a:ext cx="4599525" cy="6310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962800" y="1713375"/>
            <a:ext cx="4062750" cy="3042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BBE0E3"/>
      </a:accent4>
      <a:accent5>
        <a:srgbClr val="333399"/>
      </a:accent5>
      <a:accent6>
        <a:srgbClr val="FFFFFF"/>
      </a:accent6>
      <a:hlink>
        <a:srgbClr val="009999"/>
      </a:hlink>
      <a:folHlink>
        <a:srgbClr val="99CC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282</Words>
  <Application>Microsoft Office PowerPoint</Application>
  <PresentationFormat>Presentazione su schermo (4:3)</PresentationFormat>
  <Paragraphs>71</Paragraphs>
  <Slides>24</Slides>
  <Notes>24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3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8" baseType="lpstr">
      <vt:lpstr>Merriweather</vt:lpstr>
      <vt:lpstr>Montserrat</vt:lpstr>
      <vt:lpstr>Arial</vt:lpstr>
      <vt:lpstr>Struttura predefinita</vt:lpstr>
      <vt:lpstr>CAMPO INVERNALE TORINO 2023-24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INFORMAZIONI DI BASE</vt:lpstr>
      <vt:lpstr> QUANDO E DA DOVE PARTIAMO?</vt:lpstr>
      <vt:lpstr>Presentazione standard di PowerPoint</vt:lpstr>
      <vt:lpstr>Presentazione standard di PowerPoint</vt:lpstr>
      <vt:lpstr>QUALE SARA’ IL PROGRAMMA?</vt:lpstr>
      <vt:lpstr>COSA MANGEREMO?</vt:lpstr>
      <vt:lpstr>Presentazione standard di PowerPoint</vt:lpstr>
      <vt:lpstr>CONTATTI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CAMPO INVERNALE TORINO 2023-24</dc:title>
  <dc:creator>Anita</dc:creator>
  <cp:lastModifiedBy>Andrea Xotta</cp:lastModifiedBy>
  <cp:revision>1</cp:revision>
  <dcterms:created xsi:type="dcterms:W3CDTF">2018-11-15T20:21:31Z</dcterms:created>
  <dcterms:modified xsi:type="dcterms:W3CDTF">2024-02-02T23:18:15Z</dcterms:modified>
</cp:coreProperties>
</file>